
<file path=[Content_Types].xml><?xml version="1.0" encoding="utf-8"?>
<Types xmlns="http://schemas.openxmlformats.org/package/2006/content-types">
  <Default Extension="wdp" ContentType="image/vnd.ms-photo"/>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63" r:id="rId5"/>
    <p:sldId id="265" r:id="rId6"/>
    <p:sldId id="278" r:id="rId7"/>
    <p:sldId id="276" r:id="rId8"/>
    <p:sldId id="277" r:id="rId9"/>
    <p:sldId id="267" r:id="rId10"/>
    <p:sldId id="270" r:id="rId11"/>
    <p:sldId id="273" r:id="rId12"/>
    <p:sldId id="279" r:id="rId13"/>
    <p:sldId id="282" r:id="rId14"/>
    <p:sldId id="283" r:id="rId15"/>
    <p:sldId id="286" r:id="rId16"/>
    <p:sldId id="287" r:id="rId17"/>
    <p:sldId id="288" r:id="rId18"/>
    <p:sldId id="289" r:id="rId19"/>
    <p:sldId id="290" r:id="rId20"/>
    <p:sldId id="291" r:id="rId21"/>
    <p:sldId id="292" r:id="rId22"/>
    <p:sldId id="294" r:id="rId23"/>
    <p:sldId id="293" r:id="rId24"/>
    <p:sldId id="295" r:id="rId25"/>
    <p:sldId id="271" r:id="rId26"/>
    <p:sldId id="284" r:id="rId27"/>
    <p:sldId id="280" r:id="rId28"/>
    <p:sldId id="266"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E1324"/>
    <a:srgbClr val="0C49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4" autoAdjust="0"/>
    <p:restoredTop sz="79924" autoAdjust="0"/>
  </p:normalViewPr>
  <p:slideViewPr>
    <p:cSldViewPr snapToGrid="0" showGuides="1">
      <p:cViewPr varScale="1">
        <p:scale>
          <a:sx n="70" d="100"/>
          <a:sy n="70" d="100"/>
        </p:scale>
        <p:origin x="66" y="7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5BCEC9-DDE4-4B30-87D6-0017517D5E2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4487E-253C-4F2A-AD3B-D7DF4058A67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1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照片为学生拍摄的礼堂</a:t>
            </a:r>
            <a:endParaRPr lang="zh-CN" altLang="en-US" dirty="0"/>
          </a:p>
        </p:txBody>
      </p:sp>
      <p:sp>
        <p:nvSpPr>
          <p:cNvPr id="81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panose="020B0604020202020204" pitchFamily="34" charset="0"/>
                <a:ea typeface="华文中宋" charset="0"/>
              </a:defRPr>
            </a:lvl1pPr>
            <a:lvl2pPr marL="742950" indent="-285750">
              <a:defRPr sz="2000" b="1">
                <a:solidFill>
                  <a:schemeClr val="tx1"/>
                </a:solidFill>
                <a:latin typeface="Arial" panose="020B0604020202020204" pitchFamily="34" charset="0"/>
                <a:ea typeface="华文中宋" charset="0"/>
              </a:defRPr>
            </a:lvl2pPr>
            <a:lvl3pPr marL="1143000" indent="-228600">
              <a:defRPr sz="2000" b="1">
                <a:solidFill>
                  <a:schemeClr val="tx1"/>
                </a:solidFill>
                <a:latin typeface="Arial" panose="020B0604020202020204" pitchFamily="34" charset="0"/>
                <a:ea typeface="华文中宋" charset="0"/>
              </a:defRPr>
            </a:lvl3pPr>
            <a:lvl4pPr marL="1600200" indent="-228600">
              <a:defRPr sz="2000" b="1">
                <a:solidFill>
                  <a:schemeClr val="tx1"/>
                </a:solidFill>
                <a:latin typeface="Arial" panose="020B0604020202020204" pitchFamily="34" charset="0"/>
                <a:ea typeface="华文中宋" charset="0"/>
              </a:defRPr>
            </a:lvl4pPr>
            <a:lvl5pPr marL="2057400" indent="-228600">
              <a:defRPr sz="2000" b="1">
                <a:solidFill>
                  <a:schemeClr val="tx1"/>
                </a:solidFill>
                <a:latin typeface="Arial" panose="020B0604020202020204" pitchFamily="34" charset="0"/>
                <a:ea typeface="华文中宋"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ea typeface="华文中宋"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ea typeface="华文中宋"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ea typeface="华文中宋"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ea typeface="华文中宋" charset="0"/>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9F000F6D-74D8-0C46-B428-4DE0EB034880}" type="slidenum">
              <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charset="0"/>
                <a:cs typeface="+mn-cs"/>
              </a:rPr>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charset="0"/>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buNone/>
            </a:pPr>
            <a:r>
              <a:rPr lang="en-US" altLang="zh-CN" sz="1600" b="1" dirty="0"/>
              <a:t>(1) </a:t>
            </a:r>
            <a:r>
              <a:rPr lang="zh-CN" altLang="en-US" sz="1600" b="1" dirty="0"/>
              <a:t>需求</a:t>
            </a:r>
            <a:endParaRPr lang="zh-CN" altLang="en-US" sz="1400" b="1" dirty="0"/>
          </a:p>
          <a:p>
            <a:pPr marL="342900" indent="-342900">
              <a:buFont typeface="Arial" panose="020B0604020202020204" pitchFamily="34" charset="0"/>
              <a:buChar char="•"/>
            </a:pPr>
            <a:r>
              <a:rPr lang="zh-CN" altLang="en-US" sz="1400" dirty="0"/>
              <a:t>用户登录系统后，可以查看个人的账户信息；</a:t>
            </a:r>
            <a:endParaRPr lang="zh-CN" altLang="en-US" sz="1400" dirty="0"/>
          </a:p>
          <a:p>
            <a:pPr marL="342900" indent="-342900">
              <a:buFont typeface="Arial" panose="020B0604020202020204" pitchFamily="34" charset="0"/>
              <a:buChar char="•"/>
            </a:pPr>
            <a:r>
              <a:rPr lang="zh-CN" altLang="en-US" sz="1400" dirty="0"/>
              <a:t>在账户信息有变动时，可以修改信息并保存更新后的信息。</a:t>
            </a:r>
            <a:endParaRPr lang="zh-CN" altLang="en-US" sz="1400" dirty="0"/>
          </a:p>
          <a:p>
            <a:pPr indent="0">
              <a:buNone/>
            </a:pPr>
            <a:endParaRPr lang="en-US" altLang="zh-CN" sz="1400" b="1" dirty="0"/>
          </a:p>
          <a:p>
            <a:pPr indent="0">
              <a:buNone/>
            </a:pPr>
            <a:r>
              <a:rPr lang="en-US" altLang="zh-CN" sz="1400" b="1" dirty="0"/>
              <a:t>(2) </a:t>
            </a:r>
            <a:r>
              <a:rPr lang="zh-CN" altLang="en-US" sz="1400" b="1" dirty="0"/>
              <a:t>用户界面</a:t>
            </a:r>
            <a:endParaRPr lang="zh-CN" altLang="en-US" sz="1200" b="1" dirty="0"/>
          </a:p>
          <a:p>
            <a:pPr marL="342900" indent="-342900">
              <a:lnSpc>
                <a:spcPct val="110000"/>
              </a:lnSpc>
              <a:buFont typeface="Arial" panose="020B0604020202020204" pitchFamily="34" charset="0"/>
              <a:buChar char="•"/>
            </a:pPr>
            <a:r>
              <a:rPr lang="zh-CN" altLang="en-US" sz="1200" dirty="0"/>
              <a:t>用户甲登录聊天室，点击右上角的“个人账户”按钮，可以看到和修改用户名等个人信息</a:t>
            </a:r>
            <a:endParaRPr lang="zh-CN" altLang="en-US" sz="1200" dirty="0"/>
          </a:p>
          <a:p>
            <a:pPr marL="342900" indent="-342900">
              <a:lnSpc>
                <a:spcPct val="110000"/>
              </a:lnSpc>
              <a:buFont typeface="Arial" panose="020B0604020202020204" pitchFamily="34" charset="0"/>
              <a:buChar char="•"/>
            </a:pPr>
            <a:r>
              <a:rPr lang="zh-CN" altLang="en-US" sz="1200" dirty="0"/>
              <a:t>点击”保存“按钮，可以保存更新后的个人信息</a:t>
            </a:r>
            <a:endParaRPr lang="zh-CN" altLang="en-US" sz="1200" dirty="0"/>
          </a:p>
          <a:p>
            <a:endParaRPr lang="en-US" altLang="zh-CN" dirty="0"/>
          </a:p>
          <a:p>
            <a:pPr indent="0">
              <a:buFont typeface="Arial" panose="020B0604020202020204" pitchFamily="34" charset="0"/>
              <a:buNone/>
            </a:pPr>
            <a:r>
              <a:rPr lang="en-US" altLang="zh-CN" sz="1400" b="1" dirty="0"/>
              <a:t>(3) </a:t>
            </a:r>
            <a:r>
              <a:rPr lang="zh-CN" altLang="en-US" sz="1400" b="1" dirty="0"/>
              <a:t>MVC设计</a:t>
            </a:r>
            <a:endParaRPr lang="zh-CN" altLang="en-US" sz="1200" b="1" dirty="0"/>
          </a:p>
          <a:p>
            <a:pPr indent="0">
              <a:buNone/>
            </a:pPr>
            <a:r>
              <a:rPr lang="zh-CN" altLang="en-US" sz="1200" b="1" dirty="0"/>
              <a:t>    </a:t>
            </a:r>
            <a:r>
              <a:rPr lang="zh-CN" altLang="en-US" sz="1200" dirty="0"/>
              <a:t>1. 在 users_controller.rb 中补充 show 和 update 方法；</a:t>
            </a:r>
            <a:endParaRPr lang="zh-CN" altLang="en-US" sz="1200" dirty="0"/>
          </a:p>
          <a:p>
            <a:pPr indent="0">
              <a:buNone/>
            </a:pPr>
            <a:r>
              <a:rPr lang="zh-CN" altLang="en-US" sz="1200" dirty="0"/>
              <a:t>    2. 增加 users/show.html.erb 视图，显示用户信息。</a:t>
            </a:r>
            <a:endParaRPr lang="zh-CN" altLang="en-US" sz="1200" dirty="0"/>
          </a:p>
          <a:p>
            <a:endParaRPr lang="en-US" altLang="zh-CN" dirty="0"/>
          </a:p>
          <a:p>
            <a:pPr indent="0">
              <a:buFont typeface="Arial" panose="020B0604020202020204" pitchFamily="34" charset="0"/>
              <a:buNone/>
            </a:pPr>
            <a:r>
              <a:rPr lang="en-US" altLang="zh-CN" sz="2400" b="1" dirty="0"/>
              <a:t>(4) </a:t>
            </a:r>
            <a:r>
              <a:rPr lang="zh-CN" altLang="en-US" sz="2400" b="1" dirty="0"/>
              <a:t>测试用例</a:t>
            </a:r>
            <a:endParaRPr lang="zh-CN" altLang="en-US" sz="2000" dirty="0"/>
          </a:p>
          <a:p>
            <a:pPr lvl="1" indent="0">
              <a:lnSpc>
                <a:spcPct val="130000"/>
              </a:lnSpc>
              <a:buNone/>
            </a:pPr>
            <a:r>
              <a:rPr lang="zh-CN" altLang="en-US" sz="2000" dirty="0"/>
              <a:t>1. 用户甲登录聊天室，点击“个人账户”按钮，可看到用户名、邮箱、电话、性别等个人信息；</a:t>
            </a:r>
            <a:endParaRPr lang="zh-CN" altLang="en-US" sz="2000" dirty="0"/>
          </a:p>
          <a:p>
            <a:pPr lvl="1" indent="0">
              <a:lnSpc>
                <a:spcPct val="130000"/>
              </a:lnSpc>
              <a:buNone/>
            </a:pPr>
            <a:r>
              <a:rPr lang="zh-CN" altLang="en-US" sz="2000" dirty="0"/>
              <a:t>2. 用户甲登录聊天室，点击“个人账户”按钮，修改用户名、邮箱、电话号码、性别，点击”保存“按钮，页面提示保存成功。</a:t>
            </a:r>
            <a:endParaRPr lang="zh-CN" altLang="en-US" sz="2000" dirty="0"/>
          </a:p>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buNone/>
            </a:pPr>
            <a:r>
              <a:rPr lang="zh-CN" altLang="en-US" sz="1400" b="1" dirty="0"/>
              <a:t>需求</a:t>
            </a:r>
            <a:endParaRPr lang="zh-CN" altLang="en-US" sz="1200" b="1" dirty="0"/>
          </a:p>
          <a:p>
            <a:pPr marL="342900" indent="-342900">
              <a:buFont typeface="Arial" panose="020B0604020202020204" pitchFamily="34" charset="0"/>
              <a:buChar char="•"/>
            </a:pPr>
            <a:r>
              <a:rPr lang="zh-CN" altLang="en-US" sz="1200" dirty="0"/>
              <a:t>用户可以添加新的好友，搜索好友的账户名并发出好友申请</a:t>
            </a:r>
            <a:endParaRPr lang="zh-CN" altLang="en-US" sz="1200" dirty="0"/>
          </a:p>
          <a:p>
            <a:pPr marL="342900" indent="-342900">
              <a:buFont typeface="Arial" panose="020B0604020202020204" pitchFamily="34" charset="0"/>
              <a:buChar char="•"/>
            </a:pPr>
            <a:r>
              <a:rPr lang="zh-CN" altLang="en-US" sz="1200" dirty="0"/>
              <a:t>当好友登录账户后，看到好友申请后可以选择同意或拒绝。</a:t>
            </a:r>
            <a:endParaRPr lang="zh-CN" altLang="en-US" sz="1200" dirty="0"/>
          </a:p>
          <a:p>
            <a:pPr marL="342900" indent="-342900">
              <a:lnSpc>
                <a:spcPct val="170000"/>
              </a:lnSpc>
              <a:buFont typeface="Arial" panose="020B0604020202020204" pitchFamily="34" charset="0"/>
              <a:buChar char="•"/>
            </a:pPr>
            <a:endParaRPr lang="zh-CN" altLang="en-US" sz="1200" b="1" dirty="0"/>
          </a:p>
          <a:p>
            <a:pPr indent="0">
              <a:buNone/>
            </a:pPr>
            <a:r>
              <a:rPr lang="en-US" altLang="zh-CN" sz="1400" b="1" dirty="0"/>
              <a:t>(2) </a:t>
            </a:r>
            <a:r>
              <a:rPr lang="zh-CN" altLang="en-US" sz="1400" b="1" dirty="0"/>
              <a:t>用户界面</a:t>
            </a:r>
            <a:endParaRPr lang="zh-CN" altLang="en-US" sz="1200" b="1" dirty="0"/>
          </a:p>
          <a:p>
            <a:pPr marL="342900" indent="-342900">
              <a:lnSpc>
                <a:spcPct val="150000"/>
              </a:lnSpc>
              <a:buFont typeface="Arial" panose="020B0604020202020204" pitchFamily="34" charset="0"/>
              <a:buChar char="•"/>
            </a:pPr>
            <a:r>
              <a:rPr lang="zh-CN" altLang="en-US" sz="1200" dirty="0"/>
              <a:t>用户甲登录聊天室，进入通讯录，点击“添加好友“按钮，出现”查找用户“搜索框，键入查找好友的名称乙，点击查找，选择要添加的好友乙，点击”添加“按钮</a:t>
            </a:r>
            <a:endParaRPr lang="zh-CN" altLang="en-US" sz="1200" dirty="0"/>
          </a:p>
          <a:p>
            <a:pPr marL="342900" indent="-342900">
              <a:lnSpc>
                <a:spcPct val="150000"/>
              </a:lnSpc>
              <a:buFont typeface="Arial" panose="020B0604020202020204" pitchFamily="34" charset="0"/>
              <a:buChar char="•"/>
            </a:pPr>
            <a:r>
              <a:rPr lang="zh-CN" altLang="en-US" sz="1200" dirty="0"/>
              <a:t>乙用户收到甲的添加好友请求，并可以在通讯录的申请列表中看到好友请求，乙可以通过点击”同意“按钮来同意添加甲为好友，或”拒绝“按钮来拒绝对方的请求。</a:t>
            </a:r>
            <a:endParaRPr lang="en-US" altLang="zh-CN" sz="1200" dirty="0"/>
          </a:p>
          <a:p>
            <a:pPr marL="342900" indent="-342900">
              <a:lnSpc>
                <a:spcPct val="150000"/>
              </a:lnSpc>
              <a:buFont typeface="Arial" panose="020B0604020202020204" pitchFamily="34" charset="0"/>
              <a:buChar char="•"/>
            </a:pPr>
            <a:endParaRPr lang="en-US" altLang="zh-CN" sz="1200" dirty="0"/>
          </a:p>
          <a:p>
            <a:pPr indent="0">
              <a:buFont typeface="Arial" panose="020B0604020202020204" pitchFamily="34" charset="0"/>
              <a:buNone/>
            </a:pPr>
            <a:r>
              <a:rPr lang="en-US" altLang="zh-CN" sz="1400" b="1" dirty="0"/>
              <a:t>(3) </a:t>
            </a:r>
            <a:r>
              <a:rPr lang="zh-CN" altLang="en-US" sz="1400" b="1" dirty="0"/>
              <a:t>MVC设计</a:t>
            </a:r>
            <a:endParaRPr lang="zh-CN" altLang="en-US" sz="1200" b="1" dirty="0"/>
          </a:p>
          <a:p>
            <a:pPr indent="0">
              <a:lnSpc>
                <a:spcPct val="140000"/>
              </a:lnSpc>
              <a:buFont typeface="Arial" panose="020B0604020202020204" pitchFamily="34" charset="0"/>
              <a:buNone/>
            </a:pPr>
            <a:r>
              <a:rPr lang="zh-CN" altLang="en-US" sz="1200" dirty="0"/>
              <a:t>1. 在 friendships_controller.rb 中修改 create 和 destroy 方法，分别对应“同意“和”拒绝“两个按钮，通过判断两个用户的朋友集合中是否包含对方来确定是否建立朋友关系和销毁朋友关系；</a:t>
            </a:r>
            <a:endParaRPr lang="zh-CN" altLang="en-US" sz="1200" dirty="0"/>
          </a:p>
          <a:p>
            <a:pPr indent="0">
              <a:lnSpc>
                <a:spcPct val="140000"/>
              </a:lnSpc>
              <a:buNone/>
            </a:pPr>
            <a:r>
              <a:rPr lang="zh-CN" altLang="en-US" sz="1200" dirty="0"/>
              <a:t>2. 在 chats_controller.rb 中修改 show 和 index 方法，对每个 user 维护两个集合，一个是向自己发过好友请求的 user 集合，一个是自己发送过好友请求的 user 集合；</a:t>
            </a:r>
            <a:endParaRPr lang="zh-CN" altLang="en-US" sz="1200" dirty="0"/>
          </a:p>
          <a:p>
            <a:pPr indent="0">
              <a:lnSpc>
                <a:spcPct val="140000"/>
              </a:lnSpc>
              <a:buNone/>
            </a:pPr>
            <a:r>
              <a:rPr lang="zh-CN" altLang="en-US" sz="1200" dirty="0"/>
              <a:t>3. 在视图 chats/_navside.html.erb 中添加“好友申请“和”等待回应“两个列表，用以显示好友申请和自己发出的好友申请，每个”好友申请“有”同意“和”拒绝“两个操作按钮，每个”等待回应“的申请有一个”撤回“操作按钮。</a:t>
            </a:r>
            <a:endParaRPr lang="zh-CN" altLang="en-US" sz="1200" dirty="0"/>
          </a:p>
          <a:p>
            <a:pPr marL="342900" indent="-342900">
              <a:lnSpc>
                <a:spcPct val="150000"/>
              </a:lnSpc>
              <a:buFont typeface="Arial" panose="020B0604020202020204" pitchFamily="34" charset="0"/>
              <a:buChar char="•"/>
            </a:pPr>
            <a:endParaRPr lang="en-US" altLang="zh-CN" sz="1200" dirty="0"/>
          </a:p>
          <a:p>
            <a:pPr indent="0">
              <a:buFont typeface="Arial" panose="020B0604020202020204" pitchFamily="34" charset="0"/>
              <a:buNone/>
            </a:pPr>
            <a:r>
              <a:rPr lang="en-US" altLang="zh-CN" sz="2400" b="1" dirty="0"/>
              <a:t>(4) </a:t>
            </a:r>
            <a:r>
              <a:rPr lang="zh-CN" altLang="en-US" sz="2400" b="1" dirty="0"/>
              <a:t>测试用例</a:t>
            </a:r>
            <a:endParaRPr lang="zh-CN" altLang="en-US" sz="2000" b="1" dirty="0"/>
          </a:p>
          <a:p>
            <a:pPr indent="0">
              <a:lnSpc>
                <a:spcPct val="40000"/>
              </a:lnSpc>
              <a:buFont typeface="Arial" panose="020B0604020202020204" pitchFamily="34" charset="0"/>
              <a:buNone/>
            </a:pPr>
            <a:endParaRPr lang="zh-CN" altLang="en-US" sz="2000" dirty="0"/>
          </a:p>
          <a:p>
            <a:pPr marL="800100" lvl="1" indent="-342900">
              <a:lnSpc>
                <a:spcPct val="130000"/>
              </a:lnSpc>
              <a:buFont typeface="Arial" panose="020B0604020202020204" pitchFamily="34" charset="0"/>
              <a:buChar char="•"/>
            </a:pPr>
            <a:r>
              <a:rPr lang="zh-CN" altLang="en-US" sz="2000" dirty="0"/>
              <a:t>用户甲登录聊天室，申请添加用户乙为好友，则用户乙出现在甲通讯录的“等待回应“列表中；</a:t>
            </a:r>
            <a:endParaRPr lang="zh-CN" altLang="en-US" sz="2000" dirty="0"/>
          </a:p>
          <a:p>
            <a:pPr marL="800100" lvl="1" indent="-342900">
              <a:lnSpc>
                <a:spcPct val="130000"/>
              </a:lnSpc>
              <a:buFont typeface="Arial" panose="020B0604020202020204" pitchFamily="34" charset="0"/>
              <a:buChar char="•"/>
            </a:pPr>
            <a:r>
              <a:rPr lang="zh-CN" altLang="en-US" sz="2000" dirty="0"/>
              <a:t>用户乙登录聊天室，进入通讯录，看到申请列表中有甲，点击”同意“按钮，用户甲成为乙的好友，出现在乙的通讯录中；</a:t>
            </a:r>
            <a:endParaRPr lang="zh-CN" altLang="en-US" sz="2000" dirty="0"/>
          </a:p>
          <a:p>
            <a:pPr marL="800100" lvl="1" indent="-342900">
              <a:lnSpc>
                <a:spcPct val="130000"/>
              </a:lnSpc>
              <a:buFont typeface="Arial" panose="020B0604020202020204" pitchFamily="34" charset="0"/>
              <a:buChar char="•"/>
            </a:pPr>
            <a:r>
              <a:rPr lang="zh-CN" altLang="en-US" sz="2000" dirty="0"/>
              <a:t>同时用户乙成为甲的好友，出现在用户甲的通讯录中。</a:t>
            </a:r>
            <a:endParaRPr lang="zh-CN" altLang="en-US" sz="2000" dirty="0"/>
          </a:p>
          <a:p>
            <a:pPr lvl="1" indent="0">
              <a:lnSpc>
                <a:spcPct val="130000"/>
              </a:lnSpc>
              <a:buNone/>
            </a:pPr>
            <a:endParaRPr lang="zh-CN" altLang="en-US" sz="2000" dirty="0"/>
          </a:p>
          <a:p>
            <a:pPr marL="800100" lvl="1" indent="-342900">
              <a:lnSpc>
                <a:spcPct val="130000"/>
              </a:lnSpc>
              <a:buFont typeface="Wingdings" panose="05000000000000000000" charset="0"/>
              <a:buChar char=""/>
            </a:pPr>
            <a:r>
              <a:rPr lang="zh-CN" altLang="en-US" sz="2000" dirty="0"/>
              <a:t>用户甲登录聊天室，申请添加用户丙为好友，则用户丙出现在甲通讯录的“等待回应“列表中；</a:t>
            </a:r>
            <a:endParaRPr lang="zh-CN" altLang="en-US" sz="2000" dirty="0"/>
          </a:p>
          <a:p>
            <a:pPr marL="800100" lvl="1" indent="-342900">
              <a:lnSpc>
                <a:spcPct val="130000"/>
              </a:lnSpc>
              <a:buFont typeface="Wingdings" panose="05000000000000000000" charset="0"/>
              <a:buChar char=""/>
            </a:pPr>
            <a:r>
              <a:rPr lang="zh-CN" altLang="en-US" sz="2000" dirty="0"/>
              <a:t>用户丙登录聊天室，进入通讯录，看到申请列表中有甲，点击”拒绝“按钮，用户甲从丙的申请列表中消失；</a:t>
            </a:r>
            <a:endParaRPr lang="zh-CN" altLang="en-US" sz="2000" dirty="0"/>
          </a:p>
          <a:p>
            <a:pPr marL="800100" lvl="1" indent="-342900">
              <a:lnSpc>
                <a:spcPct val="130000"/>
              </a:lnSpc>
              <a:buFont typeface="Wingdings" panose="05000000000000000000" charset="0"/>
              <a:buChar char=""/>
            </a:pPr>
            <a:r>
              <a:rPr lang="zh-CN" altLang="en-US" sz="2000" dirty="0"/>
              <a:t>同时用户甲收到用户丙拒绝好友请求的消息。</a:t>
            </a:r>
            <a:endParaRPr lang="zh-CN" altLang="en-US" sz="2000" dirty="0"/>
          </a:p>
          <a:p>
            <a:pPr marL="0" indent="0">
              <a:lnSpc>
                <a:spcPct val="150000"/>
              </a:lnSpc>
              <a:buFont typeface="Arial" panose="020B0604020202020204" pitchFamily="34" charset="0"/>
              <a:buNone/>
            </a:pPr>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buNone/>
            </a:pPr>
            <a:r>
              <a:rPr lang="zh-CN" altLang="en-US" sz="2400" b="1" dirty="0"/>
              <a:t>需求</a:t>
            </a:r>
            <a:endParaRPr lang="zh-CN" altLang="en-US" sz="2400" b="1" dirty="0"/>
          </a:p>
          <a:p>
            <a:pPr indent="0">
              <a:buNone/>
            </a:pPr>
            <a:endParaRPr lang="zh-CN" altLang="en-US" sz="2000" b="1" dirty="0"/>
          </a:p>
          <a:p>
            <a:pPr marL="342900" indent="-342900">
              <a:lnSpc>
                <a:spcPct val="120000"/>
              </a:lnSpc>
              <a:buFont typeface="Arial" panose="020B0604020202020204" pitchFamily="34" charset="0"/>
              <a:buChar char="•"/>
            </a:pPr>
            <a:r>
              <a:rPr lang="zh-CN" altLang="en-US" sz="2000" dirty="0"/>
              <a:t>使用现有的聊天机器人接口或者自己开发的聊天机器人，实现用户与聊天机器人的聊天互动，对互动的能力进行一个评估进行在线展示。</a:t>
            </a:r>
            <a:endParaRPr lang="zh-CN" altLang="en-US" sz="2000" dirty="0"/>
          </a:p>
          <a:p>
            <a:pPr marL="342900" indent="-342900">
              <a:lnSpc>
                <a:spcPct val="120000"/>
              </a:lnSpc>
              <a:buFont typeface="Arial" panose="020B0604020202020204" pitchFamily="34" charset="0"/>
              <a:buChar char="•"/>
            </a:pPr>
            <a:endParaRPr lang="zh-CN" altLang="en-US" sz="2000" dirty="0"/>
          </a:p>
          <a:p>
            <a:pPr marL="342900" indent="-342900">
              <a:lnSpc>
                <a:spcPct val="120000"/>
              </a:lnSpc>
              <a:buFont typeface="Arial" panose="020B0604020202020204" pitchFamily="34" charset="0"/>
              <a:buChar char="•"/>
            </a:pPr>
            <a:r>
              <a:rPr lang="zh-CN" altLang="en-US" sz="2000" dirty="0"/>
              <a:t>互动能力评估</a:t>
            </a:r>
            <a:endParaRPr lang="zh-CN" altLang="en-US" sz="2000" dirty="0"/>
          </a:p>
          <a:p>
            <a:pPr marL="800100" lvl="1" indent="-342900">
              <a:lnSpc>
                <a:spcPct val="120000"/>
              </a:lnSpc>
              <a:buFont typeface="Arial" panose="020B0604020202020204" pitchFamily="34" charset="0"/>
              <a:buChar char="•"/>
            </a:pPr>
            <a:r>
              <a:rPr lang="zh-CN" altLang="en-US" sz="2000" dirty="0"/>
              <a:t>用户满意度（每次会话后让用户给出一个满意度分数）</a:t>
            </a:r>
            <a:endParaRPr lang="zh-CN" altLang="en-US" sz="2000" dirty="0"/>
          </a:p>
          <a:p>
            <a:pPr marL="800100" lvl="1" indent="-342900">
              <a:lnSpc>
                <a:spcPct val="120000"/>
              </a:lnSpc>
              <a:buFont typeface="Arial" panose="020B0604020202020204" pitchFamily="34" charset="0"/>
              <a:buChar char="•"/>
            </a:pPr>
            <a:r>
              <a:rPr lang="zh-CN" altLang="en-US" sz="2000" dirty="0"/>
              <a:t>服务用户数（与机器人有过至少一次会话的用户数目）</a:t>
            </a:r>
            <a:endParaRPr lang="zh-CN" altLang="en-US" sz="2000" dirty="0"/>
          </a:p>
          <a:p>
            <a:pPr marL="800100" lvl="1" indent="-342900">
              <a:lnSpc>
                <a:spcPct val="120000"/>
              </a:lnSpc>
              <a:buFont typeface="Arial" panose="020B0604020202020204" pitchFamily="34" charset="0"/>
              <a:buChar char="•"/>
            </a:pPr>
            <a:r>
              <a:rPr lang="zh-CN" altLang="en-US" sz="2000" dirty="0"/>
              <a:t>平均会话时长（用户与机器人的每次会话持续时长的均值）</a:t>
            </a:r>
            <a:endParaRPr lang="zh-CN" altLang="en-US" sz="2000" dirty="0"/>
          </a:p>
          <a:p>
            <a:pPr marL="800100" lvl="1" indent="-342900">
              <a:lnSpc>
                <a:spcPct val="120000"/>
              </a:lnSpc>
              <a:buFont typeface="Arial" panose="020B0604020202020204" pitchFamily="34" charset="0"/>
              <a:buChar char="•"/>
            </a:pPr>
            <a:r>
              <a:rPr lang="zh-CN" altLang="en-US" sz="2000" dirty="0"/>
              <a:t>平均响应时间（机器人应答用户消息的平均耗费时长）等</a:t>
            </a:r>
            <a:endParaRPr lang="zh-CN" altLang="en-US" sz="2000" dirty="0"/>
          </a:p>
          <a:p>
            <a:pPr lvl="1" indent="0">
              <a:lnSpc>
                <a:spcPct val="120000"/>
              </a:lnSpc>
              <a:buFont typeface="Arial" panose="020B0604020202020204" pitchFamily="34" charset="0"/>
              <a:buNone/>
            </a:pPr>
            <a:endParaRPr lang="zh-CN" altLang="en-US" sz="2000" b="1" dirty="0"/>
          </a:p>
          <a:p>
            <a:pPr indent="0">
              <a:buNone/>
            </a:pPr>
            <a:r>
              <a:rPr lang="en-US" altLang="zh-CN" sz="1400" b="1" dirty="0"/>
              <a:t>(2) </a:t>
            </a:r>
            <a:r>
              <a:rPr lang="zh-CN" altLang="en-US" sz="1400" b="1" dirty="0"/>
              <a:t>用户界面</a:t>
            </a:r>
            <a:endParaRPr lang="zh-CN" altLang="en-US" sz="1200" b="1" dirty="0"/>
          </a:p>
          <a:p>
            <a:pPr marL="342900" indent="-342900">
              <a:lnSpc>
                <a:spcPct val="120000"/>
              </a:lnSpc>
              <a:buFont typeface="Arial" panose="020B0604020202020204" pitchFamily="34" charset="0"/>
              <a:buChar char="•"/>
            </a:pPr>
            <a:r>
              <a:rPr lang="zh-CN" altLang="en-US" sz="1200" dirty="0"/>
              <a:t>用户甲登录聊天室，从通讯录中找到机器人好友，打开与它的聊天界面，甲可以发消息给机器人，机器人会对用户甲的聊天消息进行回复。</a:t>
            </a:r>
            <a:endParaRPr lang="zh-CN" altLang="en-US" sz="1200" dirty="0"/>
          </a:p>
          <a:p>
            <a:pPr marL="342900" indent="-342900">
              <a:lnSpc>
                <a:spcPct val="120000"/>
              </a:lnSpc>
              <a:buFont typeface="Arial" panose="020B0604020202020204" pitchFamily="34" charset="0"/>
              <a:buChar char="•"/>
            </a:pPr>
            <a:r>
              <a:rPr lang="zh-CN" altLang="en-US" sz="1200" dirty="0"/>
              <a:t>用户可以在旁边侧栏查看机器人的互动性能。</a:t>
            </a:r>
            <a:endParaRPr lang="zh-CN" altLang="en-US" sz="1200" dirty="0"/>
          </a:p>
          <a:p>
            <a:endParaRPr lang="en-US" altLang="zh-CN" dirty="0"/>
          </a:p>
          <a:p>
            <a:pPr indent="0">
              <a:buFont typeface="Arial" panose="020B0604020202020204" pitchFamily="34" charset="0"/>
              <a:buNone/>
            </a:pPr>
            <a:r>
              <a:rPr lang="en-US" altLang="zh-CN" sz="2400" b="1" dirty="0"/>
              <a:t>(3) </a:t>
            </a:r>
            <a:r>
              <a:rPr lang="zh-CN" altLang="en-US" sz="2400" b="1" dirty="0"/>
              <a:t>MVC设计</a:t>
            </a:r>
            <a:endParaRPr lang="zh-CN" altLang="en-US" sz="2000" b="1" dirty="0"/>
          </a:p>
          <a:p>
            <a:pPr lvl="1" indent="0">
              <a:lnSpc>
                <a:spcPct val="110000"/>
              </a:lnSpc>
              <a:buFont typeface="Arial" panose="020B0604020202020204" pitchFamily="34" charset="0"/>
              <a:buNone/>
            </a:pPr>
            <a:r>
              <a:rPr lang="zh-CN" altLang="en-US" sz="2000" dirty="0"/>
              <a:t>聊天机器人可以使用第三方API接口</a:t>
            </a:r>
            <a:endParaRPr lang="zh-CN" altLang="en-US" sz="2000" dirty="0"/>
          </a:p>
          <a:p>
            <a:pPr lvl="1" indent="0">
              <a:lnSpc>
                <a:spcPct val="110000"/>
              </a:lnSpc>
              <a:buFont typeface="Arial" panose="020B0604020202020204" pitchFamily="34" charset="0"/>
              <a:buNone/>
            </a:pPr>
            <a:r>
              <a:rPr lang="zh-CN" altLang="en-US" sz="2000" dirty="0"/>
              <a:t>Messages Controller将用户消息传给第三方API，第三方 API 返回 JSON 数据， Controller 解析 JSON 数据传给 Chats/show 视图。</a:t>
            </a:r>
            <a:endParaRPr lang="en-US" altLang="zh-CN" sz="2000" dirty="0"/>
          </a:p>
          <a:p>
            <a:pPr lvl="1" indent="0">
              <a:lnSpc>
                <a:spcPct val="110000"/>
              </a:lnSpc>
              <a:buFont typeface="Arial" panose="020B0604020202020204" pitchFamily="34" charset="0"/>
              <a:buNone/>
            </a:pPr>
            <a:endParaRPr lang="zh-CN" altLang="en-US" sz="2000" dirty="0"/>
          </a:p>
          <a:p>
            <a:pPr indent="0">
              <a:buFont typeface="Arial" panose="020B0604020202020204" pitchFamily="34" charset="0"/>
              <a:buNone/>
            </a:pPr>
            <a:r>
              <a:rPr lang="en-US" altLang="zh-CN" sz="1400" b="1" dirty="0"/>
              <a:t>(4) </a:t>
            </a:r>
            <a:r>
              <a:rPr lang="zh-CN" altLang="en-US" sz="1400" b="1" dirty="0"/>
              <a:t>测试用例</a:t>
            </a:r>
            <a:endParaRPr lang="zh-CN" altLang="en-US" sz="1400" b="1" dirty="0"/>
          </a:p>
          <a:p>
            <a:pPr indent="0">
              <a:buFont typeface="Arial" panose="020B0604020202020204" pitchFamily="34" charset="0"/>
              <a:buNone/>
            </a:pPr>
            <a:endParaRPr lang="zh-CN" altLang="en-US" sz="1200" b="1" dirty="0"/>
          </a:p>
          <a:p>
            <a:pPr indent="0">
              <a:lnSpc>
                <a:spcPct val="140000"/>
              </a:lnSpc>
              <a:buFont typeface="Arial" panose="020B0604020202020204" pitchFamily="34" charset="0"/>
              <a:buNone/>
            </a:pPr>
            <a:r>
              <a:rPr lang="zh-CN" altLang="en-US" sz="1200" dirty="0"/>
              <a:t>用户甲新建与机器人的一个会话，向机器人发送消息并持续聊天会话一段时间（如两分钟）。机器人的互动性能评估指标会相应的发生变化，展示最新的互动性能。</a:t>
            </a:r>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nSpc>
                <a:spcPct val="150000"/>
              </a:lnSpc>
              <a:buNone/>
            </a:pPr>
            <a:r>
              <a:rPr lang="zh-CN" altLang="en-US" sz="1400" b="1" dirty="0"/>
              <a:t>需求</a:t>
            </a:r>
            <a:endParaRPr lang="zh-CN" altLang="en-US" sz="1200" b="1" dirty="0"/>
          </a:p>
          <a:p>
            <a:pPr marL="342900" indent="-342900">
              <a:lnSpc>
                <a:spcPct val="150000"/>
              </a:lnSpc>
              <a:buFont typeface="Arial" panose="020B0604020202020204" pitchFamily="34" charset="0"/>
              <a:buChar char="•"/>
            </a:pPr>
            <a:r>
              <a:rPr lang="zh-CN" altLang="en-US" sz="1200" dirty="0"/>
              <a:t>用户登陆系统之后可以获取到自己的消息状态，在消息提示栏中，系统将为用户提供现有消息是否有未读消息。</a:t>
            </a:r>
            <a:endParaRPr lang="zh-CN" altLang="en-US" sz="1200" dirty="0"/>
          </a:p>
          <a:p>
            <a:pPr marL="342900" indent="-342900">
              <a:lnSpc>
                <a:spcPct val="150000"/>
              </a:lnSpc>
              <a:buFont typeface="Arial" panose="020B0604020202020204" pitchFamily="34" charset="0"/>
              <a:buChar char="•"/>
            </a:pPr>
            <a:r>
              <a:rPr lang="zh-CN" altLang="en-US" sz="1200" dirty="0"/>
              <a:t>与此同时用户搜索想要聊天的用户，并且打开聊天框，查看聊天记录可以该用户是否已读信息。</a:t>
            </a:r>
            <a:endParaRPr lang="zh-CN" altLang="en-US" sz="1200" dirty="0"/>
          </a:p>
          <a:p>
            <a:pPr marL="342900" indent="-342900">
              <a:lnSpc>
                <a:spcPct val="150000"/>
              </a:lnSpc>
              <a:buFont typeface="Arial" panose="020B0604020202020204" pitchFamily="34" charset="0"/>
              <a:buChar char="•"/>
            </a:pPr>
            <a:r>
              <a:rPr lang="zh-CN" altLang="en-US" sz="1200" dirty="0"/>
              <a:t>例如：当用户甲向用户乙发送一条信息时，用户甲的聊天窗中这条信息的侧下角会出现“未读”标签直到用户乙阅读之后，标签变为“已读”。</a:t>
            </a:r>
            <a:endParaRPr lang="zh-CN" altLang="en-US" sz="1200" b="1" dirty="0"/>
          </a:p>
          <a:p>
            <a:pPr indent="0">
              <a:buNone/>
            </a:pPr>
            <a:r>
              <a:rPr lang="en-US" altLang="zh-CN" sz="1400" b="1" dirty="0"/>
              <a:t>(2) </a:t>
            </a:r>
            <a:r>
              <a:rPr lang="zh-CN" altLang="en-US" sz="1400" b="1" dirty="0"/>
              <a:t>用户界面</a:t>
            </a:r>
            <a:endParaRPr lang="zh-CN" altLang="en-US" sz="1400" b="1" dirty="0"/>
          </a:p>
          <a:p>
            <a:pPr indent="0">
              <a:buNone/>
            </a:pPr>
            <a:endParaRPr lang="zh-CN" altLang="en-US" sz="1200" b="1" dirty="0"/>
          </a:p>
          <a:p>
            <a:pPr marL="342900" indent="-342900">
              <a:lnSpc>
                <a:spcPct val="150000"/>
              </a:lnSpc>
              <a:buFont typeface="Arial" panose="020B0604020202020204" pitchFamily="34" charset="0"/>
              <a:buChar char="•"/>
            </a:pPr>
            <a:r>
              <a:rPr lang="zh-CN" altLang="en-US" sz="1200" dirty="0"/>
              <a:t>用户甲登录聊天室，查看自己的消息列表。</a:t>
            </a:r>
            <a:endParaRPr lang="zh-CN" altLang="en-US" sz="1200" dirty="0"/>
          </a:p>
          <a:p>
            <a:pPr marL="342900" indent="-342900">
              <a:lnSpc>
                <a:spcPct val="150000"/>
              </a:lnSpc>
              <a:buFont typeface="Arial" panose="020B0604020202020204" pitchFamily="34" charset="0"/>
              <a:buChar char="•"/>
            </a:pPr>
            <a:r>
              <a:rPr lang="zh-CN" altLang="en-US" sz="1200" dirty="0"/>
              <a:t>通过消息列表可以看出自己是否有未读的消息。</a:t>
            </a:r>
            <a:endParaRPr lang="zh-CN" altLang="en-US" sz="1200" dirty="0"/>
          </a:p>
          <a:p>
            <a:pPr marL="342900" indent="-342900">
              <a:lnSpc>
                <a:spcPct val="150000"/>
              </a:lnSpc>
              <a:buFont typeface="Arial" panose="020B0604020202020204" pitchFamily="34" charset="0"/>
              <a:buChar char="•"/>
            </a:pPr>
            <a:r>
              <a:rPr lang="zh-CN" altLang="en-US" sz="1200" dirty="0"/>
              <a:t>同时用户甲可以在聊天框内向用户乙发消息。消息将显示其状态，即已读／未读状态。</a:t>
            </a:r>
            <a:endParaRPr lang="zh-CN" altLang="en-US" sz="1200" dirty="0"/>
          </a:p>
          <a:p>
            <a:pPr marL="342900" indent="-342900">
              <a:lnSpc>
                <a:spcPct val="150000"/>
              </a:lnSpc>
              <a:buFont typeface="Arial" panose="020B0604020202020204" pitchFamily="34" charset="0"/>
              <a:buChar char="•"/>
            </a:pPr>
            <a:r>
              <a:rPr lang="zh-CN" altLang="en-US" sz="1200" dirty="0"/>
              <a:t>如果用户乙打开该聊天框，此消息的状态将在用户甲处变为已读状态。</a:t>
            </a:r>
            <a:endParaRPr lang="zh-CN" altLang="en-US" sz="1200" dirty="0"/>
          </a:p>
          <a:p>
            <a:pPr indent="0">
              <a:buFont typeface="Arial" panose="020B0604020202020204" pitchFamily="34" charset="0"/>
              <a:buNone/>
            </a:pPr>
            <a:r>
              <a:rPr lang="en-US" altLang="zh-CN" sz="1200" b="1" dirty="0"/>
              <a:t>(3) </a:t>
            </a:r>
            <a:r>
              <a:rPr lang="zh-CN" altLang="en-US" sz="1200" b="1" dirty="0"/>
              <a:t>MVC设计</a:t>
            </a:r>
            <a:endParaRPr lang="zh-CN" altLang="en-US" sz="1200" b="1" dirty="0"/>
          </a:p>
          <a:p>
            <a:pPr marL="342900" indent="-342900">
              <a:lnSpc>
                <a:spcPct val="120000"/>
              </a:lnSpc>
              <a:buFont typeface="Arial" panose="020B0604020202020204" pitchFamily="34" charset="0"/>
              <a:buChar char="•"/>
            </a:pPr>
            <a:r>
              <a:rPr lang="zh-CN" altLang="en-US" sz="1200" dirty="0"/>
              <a:t>1.在数据库中的Message表中增加一条Read属性，表示已读或者未读</a:t>
            </a:r>
            <a:endParaRPr lang="zh-CN" altLang="en-US" sz="1200" dirty="0"/>
          </a:p>
          <a:p>
            <a:pPr marL="342900" indent="-342900">
              <a:lnSpc>
                <a:spcPct val="120000"/>
              </a:lnSpc>
              <a:buFont typeface="Arial" panose="020B0604020202020204" pitchFamily="34" charset="0"/>
              <a:buChar char="•"/>
            </a:pPr>
            <a:r>
              <a:rPr lang="zh-CN" altLang="en-US" sz="1200" dirty="0"/>
              <a:t>2.在Message Controller中添加Read函数，表示更新已读信息</a:t>
            </a:r>
            <a:endParaRPr lang="zh-CN" altLang="en-US" sz="1200" dirty="0"/>
          </a:p>
          <a:p>
            <a:pPr marL="342900" indent="-342900">
              <a:lnSpc>
                <a:spcPct val="120000"/>
              </a:lnSpc>
              <a:buFont typeface="Arial" panose="020B0604020202020204" pitchFamily="34" charset="0"/>
              <a:buChar char="•"/>
            </a:pPr>
            <a:r>
              <a:rPr lang="zh-CN" altLang="en-US" sz="1200" dirty="0"/>
              <a:t>3.在chats／show.html.erb中添加已读未读的显示</a:t>
            </a:r>
            <a:endParaRPr lang="zh-CN" altLang="en-US" sz="1200" dirty="0"/>
          </a:p>
          <a:p>
            <a:pPr indent="0">
              <a:buFont typeface="Arial" panose="020B0604020202020204" pitchFamily="34" charset="0"/>
              <a:buNone/>
            </a:pPr>
            <a:r>
              <a:rPr lang="en-US" altLang="zh-CN" sz="2400" b="1" dirty="0"/>
              <a:t>(4) </a:t>
            </a:r>
            <a:r>
              <a:rPr lang="zh-CN" altLang="en-US" sz="2400" b="1" dirty="0"/>
              <a:t>测试用例</a:t>
            </a:r>
            <a:endParaRPr lang="zh-CN" altLang="en-US" sz="2000" b="1" dirty="0"/>
          </a:p>
          <a:p>
            <a:pPr indent="0">
              <a:buFont typeface="Arial" panose="020B0604020202020204" pitchFamily="34" charset="0"/>
              <a:buNone/>
            </a:pPr>
            <a:endParaRPr lang="zh-CN" altLang="en-US" sz="2000" dirty="0"/>
          </a:p>
          <a:p>
            <a:pPr marL="800100" lvl="1" indent="-342900">
              <a:lnSpc>
                <a:spcPct val="120000"/>
              </a:lnSpc>
              <a:buFont typeface="Arial" panose="020B0604020202020204" pitchFamily="34" charset="0"/>
              <a:buChar char="•"/>
            </a:pPr>
            <a:r>
              <a:rPr lang="zh-CN" altLang="en-US" sz="2000" dirty="0"/>
              <a:t>用户甲发给用户乙一条新的信息，用户乙登陆系统，消息列表提示用户甲发来一条未读的消息。</a:t>
            </a:r>
            <a:endParaRPr lang="zh-CN" altLang="en-US" sz="2000" dirty="0"/>
          </a:p>
          <a:p>
            <a:pPr marL="800100" lvl="1" indent="-342900">
              <a:lnSpc>
                <a:spcPct val="120000"/>
              </a:lnSpc>
              <a:buFont typeface="Arial" panose="020B0604020202020204" pitchFamily="34" charset="0"/>
              <a:buChar char="•"/>
            </a:pPr>
            <a:endParaRPr lang="zh-CN" altLang="en-US" sz="2000" dirty="0"/>
          </a:p>
          <a:p>
            <a:pPr marL="800100" lvl="1" indent="-342900">
              <a:lnSpc>
                <a:spcPct val="120000"/>
              </a:lnSpc>
              <a:buFont typeface="Arial" panose="020B0604020202020204" pitchFamily="34" charset="0"/>
              <a:buChar char="•"/>
            </a:pPr>
            <a:r>
              <a:rPr lang="zh-CN" altLang="en-US" sz="2000" dirty="0"/>
              <a:t>用户乙打开与用户甲的聊天框，该消息标签设为“已读”。</a:t>
            </a:r>
            <a:endParaRPr lang="zh-CN" altLang="en-US" sz="2000" dirty="0"/>
          </a:p>
          <a:p>
            <a:pPr marL="800100" lvl="1" indent="-342900">
              <a:lnSpc>
                <a:spcPct val="120000"/>
              </a:lnSpc>
              <a:buFont typeface="Arial" panose="020B0604020202020204" pitchFamily="34" charset="0"/>
              <a:buChar char="•"/>
            </a:pPr>
            <a:endParaRPr lang="zh-CN" altLang="en-US" sz="2000" dirty="0"/>
          </a:p>
          <a:p>
            <a:pPr marL="800100" lvl="1" indent="-342900">
              <a:lnSpc>
                <a:spcPct val="120000"/>
              </a:lnSpc>
              <a:buFont typeface="Arial" panose="020B0604020202020204" pitchFamily="34" charset="0"/>
              <a:buChar char="•"/>
            </a:pPr>
            <a:r>
              <a:rPr lang="zh-CN" altLang="en-US" sz="2000" dirty="0"/>
              <a:t>与此同时用户甲在于用户乙的聊天框内的消息显示为已读状态。</a:t>
            </a:r>
            <a:endParaRPr lang="zh-CN" altLang="en-US" sz="2000" dirty="0"/>
          </a:p>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nSpc>
                <a:spcPct val="150000"/>
              </a:lnSpc>
              <a:buNone/>
            </a:pPr>
            <a:r>
              <a:rPr lang="zh-CN" altLang="en-US" sz="1400" b="1" dirty="0"/>
              <a:t>需求</a:t>
            </a:r>
            <a:endParaRPr lang="zh-CN" altLang="en-US" sz="1400" b="1" dirty="0"/>
          </a:p>
          <a:p>
            <a:pPr marL="342900" indent="-342900">
              <a:lnSpc>
                <a:spcPct val="150000"/>
              </a:lnSpc>
              <a:buFont typeface="Arial" panose="020B0604020202020204" pitchFamily="34" charset="0"/>
              <a:buChar char="•"/>
            </a:pPr>
            <a:r>
              <a:rPr lang="zh-CN" altLang="en-US" sz="1200" dirty="0"/>
              <a:t>用户登陆系统之后可以选择开启新消息提示音。</a:t>
            </a:r>
            <a:endParaRPr lang="zh-CN" altLang="en-US" sz="1200" dirty="0"/>
          </a:p>
          <a:p>
            <a:pPr marL="342900" indent="-342900">
              <a:lnSpc>
                <a:spcPct val="150000"/>
              </a:lnSpc>
              <a:buFont typeface="Arial" panose="020B0604020202020204" pitchFamily="34" charset="0"/>
              <a:buChar char="•"/>
            </a:pPr>
            <a:r>
              <a:rPr lang="zh-CN" altLang="en-US" sz="1200" dirty="0"/>
              <a:t>每当用户接收到一条新消息时，系统为向用户发送提示音作为新消息的提醒。</a:t>
            </a:r>
            <a:endParaRPr lang="zh-CN" altLang="en-US" dirty="0"/>
          </a:p>
          <a:p>
            <a:pPr indent="0">
              <a:lnSpc>
                <a:spcPct val="150000"/>
              </a:lnSpc>
              <a:buNone/>
            </a:pPr>
            <a:endParaRPr lang="zh-CN" altLang="en-US" sz="1200" b="1" dirty="0"/>
          </a:p>
          <a:p>
            <a:pPr indent="0">
              <a:buNone/>
            </a:pPr>
            <a:r>
              <a:rPr lang="en-US" altLang="zh-CN" sz="1400" b="1" dirty="0"/>
              <a:t>(2) </a:t>
            </a:r>
            <a:r>
              <a:rPr lang="zh-CN" altLang="en-US" sz="1400" b="1" dirty="0"/>
              <a:t>用户界面</a:t>
            </a:r>
            <a:endParaRPr lang="zh-CN" altLang="en-US" sz="1200" b="1" dirty="0"/>
          </a:p>
          <a:p>
            <a:pPr marL="342900" indent="-342900">
              <a:lnSpc>
                <a:spcPct val="120000"/>
              </a:lnSpc>
              <a:buFont typeface="Arial" panose="020B0604020202020204" pitchFamily="34" charset="0"/>
              <a:buChar char="•"/>
            </a:pPr>
            <a:r>
              <a:rPr lang="zh-CN" altLang="en-US" sz="1200" dirty="0"/>
              <a:t>用户登录后，可以进入系统设置界面，点击新消息提醒设置。</a:t>
            </a:r>
            <a:endParaRPr lang="zh-CN" altLang="en-US" sz="1200" dirty="0"/>
          </a:p>
          <a:p>
            <a:pPr marL="342900" indent="-342900">
              <a:lnSpc>
                <a:spcPct val="120000"/>
              </a:lnSpc>
              <a:buFont typeface="Arial" panose="020B0604020202020204" pitchFamily="34" charset="0"/>
              <a:buChar char="•"/>
            </a:pPr>
            <a:r>
              <a:rPr lang="zh-CN" altLang="en-US" sz="1200" dirty="0"/>
              <a:t>用户可以选择开启提示音或者关闭提示音。</a:t>
            </a:r>
            <a:endParaRPr lang="zh-CN" altLang="en-US" sz="1200" dirty="0"/>
          </a:p>
          <a:p>
            <a:pPr indent="0">
              <a:buFont typeface="Arial" panose="020B0604020202020204" pitchFamily="34" charset="0"/>
              <a:buNone/>
            </a:pPr>
            <a:r>
              <a:rPr lang="en-US" altLang="zh-CN" sz="1400" b="1" dirty="0"/>
              <a:t>(3) </a:t>
            </a:r>
            <a:r>
              <a:rPr lang="zh-CN" altLang="en-US" sz="1400" b="1" dirty="0"/>
              <a:t>MVC设计</a:t>
            </a:r>
            <a:endParaRPr lang="zh-CN" altLang="en-US" sz="1200" b="1" dirty="0"/>
          </a:p>
          <a:p>
            <a:pPr indent="0">
              <a:buFont typeface="Arial" panose="020B0604020202020204" pitchFamily="34" charset="0"/>
              <a:buNone/>
            </a:pPr>
            <a:endParaRPr lang="zh-CN" altLang="en-US" sz="1200" b="1" dirty="0"/>
          </a:p>
          <a:p>
            <a:pPr indent="0">
              <a:buFont typeface="Arial" panose="020B0604020202020204" pitchFamily="34" charset="0"/>
              <a:buNone/>
            </a:pPr>
            <a:r>
              <a:rPr lang="zh-CN" altLang="en-US" sz="1200" b="1" dirty="0"/>
              <a:t>   </a:t>
            </a:r>
            <a:r>
              <a:rPr lang="zh-CN" altLang="en-US" sz="1200" dirty="0"/>
              <a:t>1.在_navside.html.erb中创建Hint函数，当有新的消息进入时响起提示音。</a:t>
            </a:r>
            <a:endParaRPr lang="zh-CN" altLang="en-US" sz="1200" dirty="0"/>
          </a:p>
          <a:p>
            <a:pPr indent="0">
              <a:buFont typeface="Arial" panose="020B0604020202020204" pitchFamily="34" charset="0"/>
              <a:buNone/>
            </a:pPr>
            <a:endParaRPr lang="zh-CN" altLang="en-US" sz="1200" dirty="0"/>
          </a:p>
          <a:p>
            <a:pPr indent="0">
              <a:buFont typeface="Arial" panose="020B0604020202020204" pitchFamily="34" charset="0"/>
              <a:buNone/>
            </a:pPr>
            <a:r>
              <a:rPr lang="en-US" altLang="zh-CN" sz="2400" b="1" dirty="0"/>
              <a:t>(4) </a:t>
            </a:r>
            <a:r>
              <a:rPr lang="zh-CN" altLang="en-US" sz="2400" b="1" dirty="0"/>
              <a:t>测试用例</a:t>
            </a:r>
            <a:endParaRPr lang="zh-CN" altLang="en-US" sz="2000" b="1" dirty="0"/>
          </a:p>
          <a:p>
            <a:pPr indent="0">
              <a:buFont typeface="Arial" panose="020B0604020202020204" pitchFamily="34" charset="0"/>
              <a:buNone/>
            </a:pPr>
            <a:endParaRPr lang="zh-CN" altLang="en-US" sz="2000" dirty="0"/>
          </a:p>
          <a:p>
            <a:pPr marL="800100" lvl="1" indent="-342900">
              <a:lnSpc>
                <a:spcPct val="140000"/>
              </a:lnSpc>
              <a:buFont typeface="Arial" panose="020B0604020202020204" pitchFamily="34" charset="0"/>
              <a:buChar char="•"/>
            </a:pPr>
            <a:r>
              <a:rPr lang="zh-CN" altLang="en-US" sz="2000" dirty="0"/>
              <a:t>用户甲点击设置提示音按钮，选择一个提示音作为新消息提示音。</a:t>
            </a:r>
            <a:endParaRPr lang="zh-CN" altLang="en-US" sz="2000" dirty="0"/>
          </a:p>
          <a:p>
            <a:pPr marL="800100" lvl="1" indent="-342900">
              <a:lnSpc>
                <a:spcPct val="140000"/>
              </a:lnSpc>
              <a:buFont typeface="Arial" panose="020B0604020202020204" pitchFamily="34" charset="0"/>
              <a:buChar char="•"/>
            </a:pPr>
            <a:r>
              <a:rPr lang="zh-CN" altLang="en-US" sz="2000" dirty="0"/>
              <a:t>此时用户乙向用户甲发送一条消息，系统发出新消息提示音提示用户甲有新消息收到。</a:t>
            </a:r>
            <a:endParaRPr lang="zh-CN" altLang="en-US" sz="2000" dirty="0"/>
          </a:p>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nSpc>
                <a:spcPct val="150000"/>
              </a:lnSpc>
              <a:buNone/>
            </a:pPr>
            <a:r>
              <a:rPr lang="zh-CN" altLang="en-US" sz="1400" b="1" dirty="0"/>
              <a:t>需求</a:t>
            </a:r>
            <a:endParaRPr lang="zh-CN" altLang="en-US" sz="1200" dirty="0"/>
          </a:p>
          <a:p>
            <a:pPr marL="342900" indent="-342900">
              <a:lnSpc>
                <a:spcPct val="150000"/>
              </a:lnSpc>
              <a:buFont typeface="Arial" panose="020B0604020202020204" pitchFamily="34" charset="0"/>
              <a:buChar char="•"/>
            </a:pPr>
            <a:r>
              <a:rPr lang="zh-CN" altLang="en-US" sz="1200" dirty="0"/>
              <a:t>用户可以对聊天列表中的好友进行操作，设置置顶与屏蔽聊天的选项。</a:t>
            </a:r>
            <a:endParaRPr lang="zh-CN" altLang="en-US" sz="1200" dirty="0"/>
          </a:p>
          <a:p>
            <a:pPr marL="342900" indent="-342900">
              <a:lnSpc>
                <a:spcPct val="150000"/>
              </a:lnSpc>
              <a:buFont typeface="Arial" panose="020B0604020202020204" pitchFamily="34" charset="0"/>
              <a:buChar char="•"/>
            </a:pPr>
            <a:r>
              <a:rPr lang="zh-CN" altLang="en-US" sz="1200" dirty="0"/>
              <a:t>当该者好友被设置为置顶时，其将会出现在消息列表的顶部。</a:t>
            </a:r>
            <a:endParaRPr lang="zh-CN" altLang="en-US" sz="1200" dirty="0"/>
          </a:p>
          <a:p>
            <a:pPr marL="342900" indent="-342900">
              <a:lnSpc>
                <a:spcPct val="150000"/>
              </a:lnSpc>
              <a:buFont typeface="Arial" panose="020B0604020202020204" pitchFamily="34" charset="0"/>
              <a:buChar char="•"/>
            </a:pPr>
            <a:r>
              <a:rPr lang="zh-CN" altLang="en-US" sz="1200" dirty="0"/>
              <a:t>如果有多个好友被设置为置顶时，将按照首字母的排序标准进行排序。</a:t>
            </a:r>
            <a:endParaRPr lang="zh-CN" altLang="en-US" sz="1200" dirty="0"/>
          </a:p>
          <a:p>
            <a:pPr marL="342900" indent="-342900">
              <a:lnSpc>
                <a:spcPct val="150000"/>
              </a:lnSpc>
              <a:buFont typeface="Arial" panose="020B0604020202020204" pitchFamily="34" charset="0"/>
              <a:buChar char="•"/>
            </a:pPr>
            <a:r>
              <a:rPr lang="zh-CN" altLang="en-US" sz="1200" dirty="0"/>
              <a:t>如果用户对好友进行消息屏蔽设置，消息列表中将不再显示该好友的消息。</a:t>
            </a:r>
            <a:endParaRPr lang="zh-CN" altLang="en-US" sz="1200" b="1" dirty="0"/>
          </a:p>
          <a:p>
            <a:pPr indent="0">
              <a:buNone/>
            </a:pPr>
            <a:r>
              <a:rPr lang="en-US" altLang="zh-CN" sz="1400" b="1" dirty="0"/>
              <a:t>(2) </a:t>
            </a:r>
            <a:r>
              <a:rPr lang="zh-CN" altLang="en-US" sz="1400" b="1" dirty="0"/>
              <a:t>用户界面</a:t>
            </a:r>
            <a:endParaRPr lang="zh-CN" altLang="en-US" sz="1400" b="1" dirty="0"/>
          </a:p>
          <a:p>
            <a:pPr indent="0">
              <a:buNone/>
            </a:pPr>
            <a:endParaRPr lang="zh-CN" altLang="en-US" sz="1200" b="1" dirty="0"/>
          </a:p>
          <a:p>
            <a:pPr marL="342900" indent="-342900">
              <a:lnSpc>
                <a:spcPct val="170000"/>
              </a:lnSpc>
              <a:buFont typeface="Arial" panose="020B0604020202020204" pitchFamily="34" charset="0"/>
              <a:buChar char="•"/>
            </a:pPr>
            <a:r>
              <a:rPr lang="zh-CN" altLang="en-US" sz="1200" dirty="0"/>
              <a:t>用户登录后，点击通讯录，即可对通讯录中的好友进行设置。</a:t>
            </a:r>
            <a:endParaRPr lang="zh-CN" altLang="en-US" sz="1200" dirty="0"/>
          </a:p>
          <a:p>
            <a:pPr marL="342900" indent="-342900">
              <a:lnSpc>
                <a:spcPct val="170000"/>
              </a:lnSpc>
              <a:buFont typeface="Arial" panose="020B0604020202020204" pitchFamily="34" charset="0"/>
              <a:buChar char="•"/>
            </a:pPr>
            <a:r>
              <a:rPr lang="zh-CN" altLang="en-US" sz="1200" dirty="0"/>
              <a:t>在弹出菜单中选择置顶，系统即可完成制定操作。</a:t>
            </a:r>
            <a:endParaRPr lang="zh-CN" altLang="en-US" sz="1200" dirty="0"/>
          </a:p>
          <a:p>
            <a:pPr marL="342900" indent="-342900">
              <a:lnSpc>
                <a:spcPct val="170000"/>
              </a:lnSpc>
              <a:buFont typeface="Arial" panose="020B0604020202020204" pitchFamily="34" charset="0"/>
              <a:buChar char="•"/>
            </a:pPr>
            <a:r>
              <a:rPr lang="zh-CN" altLang="en-US" sz="1200" dirty="0"/>
              <a:t>用户点击通讯录中的好友，也可以选择屏蔽选项，完成对用户的消息屏蔽操作。</a:t>
            </a:r>
            <a:endParaRPr lang="zh-CN" altLang="en-US" sz="1200" dirty="0"/>
          </a:p>
          <a:p>
            <a:pPr indent="0">
              <a:buFont typeface="Arial" panose="020B0604020202020204" pitchFamily="34" charset="0"/>
              <a:buNone/>
            </a:pPr>
            <a:r>
              <a:rPr lang="en-US" altLang="zh-CN" sz="1400" b="1" dirty="0"/>
              <a:t>(3) </a:t>
            </a:r>
            <a:r>
              <a:rPr lang="zh-CN" altLang="en-US" sz="1400" b="1" dirty="0"/>
              <a:t>MVC设计</a:t>
            </a:r>
            <a:endParaRPr lang="zh-CN" altLang="en-US" sz="1200" b="1" dirty="0"/>
          </a:p>
          <a:p>
            <a:pPr marL="342900" indent="-342900">
              <a:lnSpc>
                <a:spcPct val="140000"/>
              </a:lnSpc>
              <a:buFont typeface="Arial" panose="020B0604020202020204" pitchFamily="34" charset="0"/>
              <a:buChar char="•"/>
            </a:pPr>
            <a:r>
              <a:rPr lang="zh-CN" altLang="en-US" sz="1200" dirty="0"/>
              <a:t>1.在数据库中的friendship添加一条特殊度属性，分三种状态分别代表屏蔽、置顶以及正常。</a:t>
            </a:r>
            <a:endParaRPr lang="zh-CN" altLang="en-US" sz="1200" dirty="0"/>
          </a:p>
          <a:p>
            <a:pPr marL="342900" indent="-342900">
              <a:lnSpc>
                <a:spcPct val="140000"/>
              </a:lnSpc>
              <a:buFont typeface="Arial" panose="020B0604020202020204" pitchFamily="34" charset="0"/>
              <a:buChar char="•"/>
            </a:pPr>
            <a:r>
              <a:rPr lang="zh-CN" altLang="en-US" sz="1200" dirty="0"/>
              <a:t>2.在Friendships Controller中添加updateFriendship函数，用以更新好友关系特殊度。</a:t>
            </a:r>
            <a:endParaRPr lang="zh-CN" altLang="en-US" sz="1200" dirty="0"/>
          </a:p>
          <a:p>
            <a:pPr marL="342900" indent="-342900">
              <a:lnSpc>
                <a:spcPct val="140000"/>
              </a:lnSpc>
              <a:buFont typeface="Arial" panose="020B0604020202020204" pitchFamily="34" charset="0"/>
              <a:buChar char="•"/>
            </a:pPr>
            <a:r>
              <a:rPr lang="zh-CN" altLang="en-US" sz="1200" dirty="0"/>
              <a:t>3.在Messages Controller中需要获取特殊度并连同消息一同返回。</a:t>
            </a:r>
            <a:endParaRPr lang="zh-CN" altLang="en-US" sz="1200" dirty="0"/>
          </a:p>
          <a:p>
            <a:pPr marL="342900" indent="-342900">
              <a:lnSpc>
                <a:spcPct val="140000"/>
              </a:lnSpc>
              <a:buFont typeface="Arial" panose="020B0604020202020204" pitchFamily="34" charset="0"/>
              <a:buChar char="•"/>
            </a:pPr>
            <a:r>
              <a:rPr lang="zh-CN" altLang="en-US" sz="1200" dirty="0"/>
              <a:t>4.在_navside.html.erb中添加置顶和屏蔽显示，若有提示音则需要设置对应提示音。</a:t>
            </a:r>
            <a:endParaRPr lang="zh-CN" altLang="en-US" sz="1200" dirty="0"/>
          </a:p>
          <a:p>
            <a:pPr indent="0">
              <a:buFont typeface="Arial" panose="020B0604020202020204" pitchFamily="34" charset="0"/>
              <a:buNone/>
            </a:pPr>
            <a:r>
              <a:rPr lang="en-US" altLang="zh-CN" sz="2400" b="1" dirty="0"/>
              <a:t>(4) </a:t>
            </a:r>
            <a:r>
              <a:rPr lang="zh-CN" altLang="en-US" sz="2400" b="1" dirty="0"/>
              <a:t>测试用例</a:t>
            </a:r>
            <a:endParaRPr lang="zh-CN" altLang="en-US" sz="2000" b="1" dirty="0"/>
          </a:p>
          <a:p>
            <a:pPr indent="0">
              <a:buFont typeface="Arial" panose="020B0604020202020204" pitchFamily="34" charset="0"/>
              <a:buNone/>
            </a:pPr>
            <a:endParaRPr lang="zh-CN" altLang="en-US" sz="2000" dirty="0"/>
          </a:p>
          <a:p>
            <a:pPr marL="800100" lvl="1" indent="-342900">
              <a:lnSpc>
                <a:spcPct val="160000"/>
              </a:lnSpc>
              <a:buFont typeface="Arial" panose="020B0604020202020204" pitchFamily="34" charset="0"/>
              <a:buChar char="•"/>
            </a:pPr>
            <a:r>
              <a:rPr lang="zh-CN" altLang="en-US" sz="2000" dirty="0"/>
              <a:t>用户甲登录系统后后，点击通讯录，对通讯录中的好友进行设置，测试是否可以完成置顶操作。</a:t>
            </a:r>
            <a:endParaRPr lang="zh-CN" altLang="en-US" sz="2000" dirty="0"/>
          </a:p>
          <a:p>
            <a:pPr marL="800100" lvl="1" indent="-342900">
              <a:lnSpc>
                <a:spcPct val="160000"/>
              </a:lnSpc>
              <a:buFont typeface="Arial" panose="020B0604020202020204" pitchFamily="34" charset="0"/>
              <a:buChar char="•"/>
            </a:pPr>
            <a:r>
              <a:rPr lang="zh-CN" altLang="en-US" sz="2000" dirty="0"/>
              <a:t>在弹出菜单中选择置顶，系统即可完成制定操作。</a:t>
            </a:r>
            <a:endParaRPr lang="zh-CN" altLang="en-US" sz="2000" dirty="0"/>
          </a:p>
          <a:p>
            <a:pPr marL="800100" lvl="1" indent="-342900">
              <a:lnSpc>
                <a:spcPct val="160000"/>
              </a:lnSpc>
              <a:buFont typeface="Arial" panose="020B0604020202020204" pitchFamily="34" charset="0"/>
              <a:buChar char="•"/>
            </a:pPr>
            <a:r>
              <a:rPr lang="zh-CN" altLang="en-US" sz="2000" dirty="0"/>
              <a:t>用户点击通讯录中的好友，也可以选择屏蔽选项，完成对好友的消息屏蔽操作。</a:t>
            </a:r>
            <a:endParaRPr lang="zh-CN" altLang="en-US" sz="2000" dirty="0"/>
          </a:p>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图片可以替换</a:t>
            </a:r>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a:sym typeface="+mn-ea"/>
              </a:rPr>
              <a:t>助理型聊天机器人</a:t>
            </a:r>
            <a:r>
              <a:rPr lang="zh-CN" altLang="en-US" sz="1200" dirty="0">
                <a:sym typeface="+mn-ea"/>
              </a:rPr>
              <a:t>————应用：天气查询，快递查询、翻译等</a:t>
            </a:r>
            <a:endParaRPr lang="zh-CN" altLang="en-US" sz="120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a:sym typeface="+mn-ea"/>
              </a:rPr>
              <a:t>非助理型聊天机器人</a:t>
            </a:r>
            <a:r>
              <a:rPr lang="zh-CN" altLang="en-US" sz="1200" dirty="0">
                <a:sym typeface="+mn-ea"/>
              </a:rPr>
              <a:t>———优点：词库丰富、回复快速、自主学习、</a:t>
            </a:r>
            <a:r>
              <a:rPr lang="en-US" altLang="zh-CN" sz="1200" dirty="0">
                <a:sym typeface="+mn-ea"/>
              </a:rPr>
              <a:t>24</a:t>
            </a:r>
            <a:r>
              <a:rPr lang="zh-CN" altLang="en-US" sz="1200" dirty="0">
                <a:sym typeface="+mn-ea"/>
              </a:rPr>
              <a:t>小时在线</a:t>
            </a:r>
            <a:endParaRPr lang="en-US" altLang="zh-CN" sz="1200" dirty="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一词多义：寒战（指骨骼肌不随意的周期性收缩，其冲动来自下丘脑，经脊髓侧索的网状脊髓束和红核脊髓束，通过运动神经传递到运动终板而引起。）</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t>                 </a:t>
            </a:r>
            <a:r>
              <a:rPr lang="zh-CN" altLang="en-US" sz="1200" dirty="0"/>
              <a:t>过热</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专业名词：</a:t>
            </a:r>
            <a:r>
              <a:rPr lang="en-US" altLang="zh-CN" sz="1200" dirty="0"/>
              <a:t>PMS</a:t>
            </a:r>
            <a:r>
              <a:rPr lang="zh-CN" altLang="en-US" sz="1200" dirty="0"/>
              <a:t>、</a:t>
            </a:r>
            <a:r>
              <a:rPr lang="en-US" altLang="zh-CN" sz="1200" dirty="0"/>
              <a:t>ED</a:t>
            </a:r>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a:sym typeface="+mn-ea"/>
              </a:rPr>
              <a:t>助理型聊天机器人</a:t>
            </a:r>
            <a:r>
              <a:rPr lang="zh-CN" altLang="en-US" sz="1200" dirty="0">
                <a:sym typeface="+mn-ea"/>
              </a:rPr>
              <a:t>————应用：天气查询，快递查询、翻译等</a:t>
            </a:r>
            <a:endParaRPr lang="zh-CN" altLang="en-US" sz="120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a:sym typeface="+mn-ea"/>
              </a:rPr>
              <a:t>非助理型聊天机器人</a:t>
            </a:r>
            <a:r>
              <a:rPr lang="zh-CN" altLang="en-US" sz="1200" dirty="0">
                <a:sym typeface="+mn-ea"/>
              </a:rPr>
              <a:t>———优点：词库丰富、回复快速、自主学习、</a:t>
            </a:r>
            <a:r>
              <a:rPr lang="en-US" altLang="zh-CN" sz="1200" dirty="0">
                <a:sym typeface="+mn-ea"/>
              </a:rPr>
              <a:t>24</a:t>
            </a:r>
            <a:r>
              <a:rPr lang="zh-CN" altLang="en-US" sz="1200" dirty="0">
                <a:sym typeface="+mn-ea"/>
              </a:rPr>
              <a:t>小时在线</a:t>
            </a:r>
            <a:endParaRPr lang="en-US" altLang="zh-CN" sz="1200" dirty="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一词多义：寒战（指骨骼肌不随意的周期性收缩，其冲动来自下丘脑，经脊髓侧索的网状脊髓束和红核脊髓束，通过运动神经传递到运动终板而引起。）</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t>                 </a:t>
            </a:r>
            <a:r>
              <a:rPr lang="zh-CN" altLang="en-US" sz="1200" dirty="0"/>
              <a:t>过热</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专业名词：</a:t>
            </a:r>
            <a:r>
              <a:rPr lang="en-US" altLang="zh-CN" sz="1200" dirty="0"/>
              <a:t>PMS</a:t>
            </a:r>
            <a:r>
              <a:rPr lang="zh-CN" altLang="en-US" sz="1200" dirty="0"/>
              <a:t>、</a:t>
            </a:r>
            <a:r>
              <a:rPr lang="en-US" altLang="zh-CN" sz="1200" dirty="0"/>
              <a:t>ED</a:t>
            </a:r>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A32C326A-3541-E547-8C03-5779D23648EF}"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3597BDB-C194-6F4E-8639-1B954A600FDB}"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340768"/>
            <a:ext cx="10515600" cy="5061482"/>
          </a:xfrm>
        </p:spPr>
        <p:txBody>
          <a:body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r>
              <a:rPr lang="en-US" altLang="zh-CN" dirty="0" smtClean="0"/>
              <a:t>·</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B7777B4F-0286-DE44-939A-59B26D3141B7}"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2" name="Title 1"/>
          <p:cNvSpPr>
            <a:spLocks noGrp="1"/>
          </p:cNvSpPr>
          <p:nvPr>
            <p:ph type="title"/>
          </p:nvPr>
        </p:nvSpPr>
        <p:spPr>
          <a:xfrm>
            <a:off x="815009" y="0"/>
            <a:ext cx="10538791" cy="1021543"/>
          </a:xfrm>
        </p:spPr>
        <p:txBody>
          <a:bodyPr anchor="b">
            <a:normAutofit/>
          </a:bodyPr>
          <a:lstStyle>
            <a:lvl1pPr>
              <a:lnSpc>
                <a:spcPct val="100000"/>
              </a:lnSpc>
              <a:defRPr sz="4000" b="1"/>
            </a:lvl1pPr>
          </a:lstStyle>
          <a:p>
            <a:r>
              <a:rPr lang="zh-CN" altLang="en-US" dirty="0" smtClean="0"/>
              <a:t>单击此处编辑母版标题样式</a:t>
            </a:r>
            <a:endParaRPr lang="en-US" dirty="0"/>
          </a:p>
        </p:txBody>
      </p:sp>
      <p:grpSp>
        <p:nvGrpSpPr>
          <p:cNvPr id="16" name="组合 15"/>
          <p:cNvGrpSpPr/>
          <p:nvPr userDrawn="1"/>
        </p:nvGrpSpPr>
        <p:grpSpPr>
          <a:xfrm>
            <a:off x="815009" y="1021543"/>
            <a:ext cx="10538791" cy="0"/>
            <a:chOff x="815009" y="1021543"/>
            <a:chExt cx="10538791" cy="0"/>
          </a:xfrm>
        </p:grpSpPr>
        <p:cxnSp>
          <p:nvCxnSpPr>
            <p:cNvPr id="8" name="直接连接符 7"/>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10" name="图片 9"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87F89CA9-0F6A-E745-B1B5-0B3A7BE5D970}"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4" name="Footer Placeholder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0B721F5A-A6F2-4C4E-BFC8-8F7E8C0B0E84}"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2" name="Title 1"/>
          <p:cNvSpPr>
            <a:spLocks noGrp="1"/>
          </p:cNvSpPr>
          <p:nvPr>
            <p:ph type="title"/>
          </p:nvPr>
        </p:nvSpPr>
        <p:spPr>
          <a:xfrm>
            <a:off x="815009" y="0"/>
            <a:ext cx="10515600" cy="1021543"/>
          </a:xfrm>
        </p:spPr>
        <p:txBody>
          <a:bodyPr vert="horz" lIns="91440" tIns="45720" rIns="91440" bIns="45720" rtlCol="0" anchor="b">
            <a:normAutofit/>
          </a:bodyPr>
          <a:lstStyle>
            <a:lvl1pPr>
              <a:lnSpc>
                <a:spcPct val="100000"/>
              </a:lnSpc>
              <a:defRPr lang="en-US" sz="4000" b="1" dirty="0"/>
            </a:lvl1pPr>
          </a:lstStyle>
          <a:p>
            <a:pPr lvl="0"/>
            <a:r>
              <a:rPr lang="zh-CN" altLang="en-US" dirty="0" smtClean="0"/>
              <a:t>单击此处编辑母版标题样式</a:t>
            </a:r>
            <a:endParaRPr lang="en-US" dirty="0"/>
          </a:p>
        </p:txBody>
      </p:sp>
      <p:grpSp>
        <p:nvGrpSpPr>
          <p:cNvPr id="6" name="组合 5"/>
          <p:cNvGrpSpPr/>
          <p:nvPr userDrawn="1"/>
        </p:nvGrpSpPr>
        <p:grpSpPr>
          <a:xfrm>
            <a:off x="815009" y="1021543"/>
            <a:ext cx="10538791" cy="0"/>
            <a:chOff x="815009" y="1021543"/>
            <a:chExt cx="10538791" cy="0"/>
          </a:xfrm>
        </p:grpSpPr>
        <p:cxnSp>
          <p:nvCxnSpPr>
            <p:cNvPr id="7" name="直接连接符 6"/>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9" name="图片 8"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30E72066-6174-6145-AA6B-3DE5C9EA0DC8}"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3" name="Footer Placeholder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KSO_ST1"/>
          <p:cNvSpPr>
            <a:spLocks noGrp="1"/>
          </p:cNvSpPr>
          <p:nvPr>
            <p:ph type="title"/>
          </p:nvPr>
        </p:nvSpPr>
        <p:spPr>
          <a:xfrm>
            <a:off x="2098675" y="2108200"/>
            <a:ext cx="7994651" cy="1235075"/>
          </a:xfrm>
        </p:spPr>
        <p:txBody>
          <a:bodyPr anchor="b">
            <a:normAutofit/>
          </a:bodyPr>
          <a:lstStyle>
            <a:lvl1pPr algn="ctr">
              <a:defRPr sz="3600">
                <a:solidFill>
                  <a:schemeClr val="accent1">
                    <a:lumMod val="75000"/>
                  </a:schemeClr>
                </a:solidFill>
                <a:effectLst/>
              </a:defRPr>
            </a:lvl1p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B41EA215-7A23-544C-A92E-4577682AAD9A}" type="datetimeFigureOut">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4" name="KSO_FT"/>
          <p:cNvSpPr>
            <a:spLocks noGrp="1"/>
          </p:cNvSpPr>
          <p:nvPr>
            <p:ph type="ftr" sz="quarter" idx="11"/>
          </p:nvPr>
        </p:nvSpPr>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5" name="KSO_FN"/>
          <p:cNvSpPr>
            <a:spLocks noGrp="1"/>
          </p:cNvSpPr>
          <p:nvPr>
            <p:ph type="sldNum" sz="quarter" idx="12"/>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950E2911-4B38-3847-BB6A-657490750D80}"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63C5E0C2-28B8-CE44-9D60-588CFEE87B31}"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41093995-55F8-9440-9010-524D68AC1856}"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2.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2.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2.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4.xml"/><Relationship Id="rId3" Type="http://schemas.openxmlformats.org/officeDocument/2006/relationships/image" Target="../media/image1.png"/><Relationship Id="rId2" Type="http://schemas.microsoft.com/office/2007/relationships/hdphoto" Target="../media/hdphoto1.wdp"/><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41.png"/><Relationship Id="rId7" Type="http://schemas.openxmlformats.org/officeDocument/2006/relationships/image" Target="../media/image40.png"/><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0" Type="http://schemas.openxmlformats.org/officeDocument/2006/relationships/notesSlide" Target="../notesSlides/notesSlide21.xml"/><Relationship Id="rId1"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4.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4.xml"/><Relationship Id="rId2" Type="http://schemas.openxmlformats.org/officeDocument/2006/relationships/image" Target="../media/image1.png"/><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1" cstate="hqprint">
            <a:alphaModFix amt="50000"/>
            <a:lum/>
          </a:blip>
          <a:srcRect/>
          <a:stretch>
            <a:fillRect/>
          </a:stretch>
        </a:blipFill>
        <a:effectLst/>
      </p:bgPr>
    </p:bg>
    <p:spTree>
      <p:nvGrpSpPr>
        <p:cNvPr id="1" name=""/>
        <p:cNvGrpSpPr/>
        <p:nvPr/>
      </p:nvGrpSpPr>
      <p:grpSpPr>
        <a:xfrm>
          <a:off x="0" y="0"/>
          <a:ext cx="0" cy="0"/>
          <a:chOff x="0" y="0"/>
          <a:chExt cx="0" cy="0"/>
        </a:xfrm>
      </p:grpSpPr>
      <p:sp>
        <p:nvSpPr>
          <p:cNvPr id="11" name="矩形 10"/>
          <p:cNvSpPr/>
          <p:nvPr/>
        </p:nvSpPr>
        <p:spPr>
          <a:xfrm>
            <a:off x="0" y="2088106"/>
            <a:ext cx="12192000" cy="255927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dirty="0">
              <a:ln>
                <a:noFill/>
              </a:ln>
              <a:solidFill>
                <a:prstClr val="white">
                  <a:alpha val="50000"/>
                </a:prstClr>
              </a:solidFill>
              <a:effectLst/>
              <a:uLnTx/>
              <a:uFillTx/>
              <a:latin typeface="Arial" panose="020B0604020202020204"/>
              <a:ea typeface="微软雅黑"/>
              <a:cs typeface="+mn-cs"/>
            </a:endParaRPr>
          </a:p>
        </p:txBody>
      </p:sp>
      <p:sp>
        <p:nvSpPr>
          <p:cNvPr id="2" name="标题 1"/>
          <p:cNvSpPr>
            <a:spLocks noGrp="1"/>
          </p:cNvSpPr>
          <p:nvPr>
            <p:ph type="ctrTitle"/>
          </p:nvPr>
        </p:nvSpPr>
        <p:spPr>
          <a:xfrm>
            <a:off x="1524000" y="2088025"/>
            <a:ext cx="9144000" cy="1992963"/>
          </a:xfrm>
        </p:spPr>
        <p:txBody>
          <a:bodyPr/>
          <a:lstStyle/>
          <a:p>
            <a:pPr>
              <a:lnSpc>
                <a:spcPct val="110000"/>
              </a:lnSpc>
            </a:pPr>
            <a:r>
              <a:rPr lang="en-US" altLang="zh-CN" b="1" dirty="0">
                <a:latin typeface="Times New Roman" panose="02020603050405020304" charset="0"/>
              </a:rPr>
              <a:t>Dr.C</a:t>
            </a:r>
            <a:r>
              <a:rPr lang="en-US" altLang="zh-CN" b="1" dirty="0">
                <a:latin typeface="Times New Roman" panose="02020603050405020304" charset="0"/>
              </a:rPr>
              <a:t>hat </a:t>
            </a:r>
            <a:r>
              <a:rPr lang="zh-CN" altLang="en-US" b="1" dirty="0">
                <a:latin typeface="Times New Roman" panose="02020603050405020304" charset="0"/>
              </a:rPr>
              <a:t>聊天机器人</a:t>
            </a:r>
            <a:br>
              <a:rPr lang="zh-CN" altLang="en-US" b="1" dirty="0">
                <a:latin typeface="Times New Roman" panose="02020603050405020304" charset="0"/>
              </a:rPr>
            </a:br>
            <a:r>
              <a:rPr lang="zh-CN" altLang="en-US" sz="4000" b="1" dirty="0">
                <a:latin typeface="Times New Roman" panose="02020603050405020304" charset="0"/>
              </a:rPr>
              <a:t>结题报告</a:t>
            </a:r>
            <a:endParaRPr lang="zh-CN" altLang="en-US" sz="4000" b="1" dirty="0">
              <a:latin typeface="Times New Roman" panose="02020603050405020304" charset="0"/>
            </a:endParaRPr>
          </a:p>
        </p:txBody>
      </p:sp>
      <p:sp>
        <p:nvSpPr>
          <p:cNvPr id="3" name="副标题 2"/>
          <p:cNvSpPr>
            <a:spLocks noGrp="1"/>
          </p:cNvSpPr>
          <p:nvPr>
            <p:ph type="subTitle" idx="1"/>
          </p:nvPr>
        </p:nvSpPr>
        <p:spPr>
          <a:xfrm>
            <a:off x="4603115" y="4646930"/>
            <a:ext cx="6064885" cy="1971040"/>
          </a:xfrm>
        </p:spPr>
        <p:txBody>
          <a:bodyPr>
            <a:normAutofit/>
          </a:bodyPr>
          <a:lstStyle/>
          <a:p>
            <a:pPr algn="l"/>
            <a:r>
              <a:rPr lang="zh-CN" altLang="en-US" dirty="0">
                <a:sym typeface="+mn-ea"/>
              </a:rPr>
              <a:t>指导教师      罗铁坚  </a:t>
            </a:r>
            <a:endParaRPr lang="zh-CN" altLang="en-US" dirty="0">
              <a:sym typeface="+mn-ea"/>
            </a:endParaRPr>
          </a:p>
          <a:p>
            <a:pPr algn="l"/>
            <a:r>
              <a:rPr lang="zh-CN" altLang="en-US" dirty="0">
                <a:sym typeface="+mn-ea"/>
              </a:rPr>
              <a:t>小组成员      黄悦凯    刘 哲    唐钰葆</a:t>
            </a:r>
            <a:endParaRPr lang="zh-CN" altLang="en-US" dirty="0"/>
          </a:p>
          <a:p>
            <a:endParaRPr lang="zh-CN" altLang="en-US" dirty="0"/>
          </a:p>
        </p:txBody>
      </p:sp>
      <p:pic>
        <p:nvPicPr>
          <p:cNvPr id="6" name="图片 5" descr="横版组合——透明.png"/>
          <p:cNvPicPr>
            <a:picLocks noChangeAspect="1"/>
          </p:cNvPicPr>
          <p:nvPr/>
        </p:nvPicPr>
        <p:blipFill>
          <a:blip r:embed="rId2" cstate="screen"/>
          <a:srcRect/>
          <a:stretch>
            <a:fillRect/>
          </a:stretch>
        </p:blipFill>
        <p:spPr bwMode="auto">
          <a:xfrm>
            <a:off x="3523853" y="698565"/>
            <a:ext cx="5144295"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1035" y="-15875"/>
            <a:ext cx="10515600" cy="1021715"/>
          </a:xfrm>
        </p:spPr>
        <p:txBody>
          <a:bodyPr/>
          <a:lstStyle/>
          <a:p>
            <a:r>
              <a:rPr lang="en-US" altLang="zh-CN" dirty="0"/>
              <a:t>2 . 2  </a:t>
            </a:r>
            <a:r>
              <a:rPr lang="zh-CN" altLang="en-US" dirty="0"/>
              <a:t>项目成果 </a:t>
            </a:r>
            <a:r>
              <a:rPr lang="en-US" altLang="zh-CN" dirty="0"/>
              <a:t>--- </a:t>
            </a:r>
            <a:r>
              <a:rPr lang="zh-CN" altLang="en-US" dirty="0"/>
              <a:t>创新点</a:t>
            </a:r>
            <a:endParaRPr lang="zh-CN" altLang="en-US" dirty="0"/>
          </a:p>
        </p:txBody>
      </p:sp>
      <p:sp>
        <p:nvSpPr>
          <p:cNvPr id="3" name="内容占位符 2"/>
          <p:cNvSpPr>
            <a:spLocks noGrp="1"/>
          </p:cNvSpPr>
          <p:nvPr>
            <p:ph idx="1"/>
          </p:nvPr>
        </p:nvSpPr>
        <p:spPr/>
        <p:txBody>
          <a:bodyPr/>
          <a:lstStyle/>
          <a:p>
            <a:r>
              <a:rPr lang="zh-CN" altLang="en-US" dirty="0"/>
              <a:t>消息已读未读</a:t>
            </a:r>
            <a:endParaRPr lang="zh-CN" altLang="en-US" dirty="0"/>
          </a:p>
          <a:p>
            <a:r>
              <a:rPr lang="zh-CN" altLang="en-US" dirty="0"/>
              <a:t>新消息提示音</a:t>
            </a:r>
            <a:endParaRPr lang="zh-CN" altLang="en-US" dirty="0"/>
          </a:p>
          <a:p>
            <a:r>
              <a:rPr lang="zh-CN" altLang="en-US" dirty="0"/>
              <a:t>消息屏蔽／置顶</a:t>
            </a:r>
            <a:endParaRPr lang="zh-CN" alt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en-US" altLang="zh-CN" dirty="0"/>
              <a:t>2 . 3  </a:t>
            </a:r>
            <a:r>
              <a:rPr lang="zh-CN" altLang="en-US" dirty="0"/>
              <a:t>项目成果 </a:t>
            </a:r>
            <a:r>
              <a:rPr lang="en-US" altLang="zh-CN" dirty="0"/>
              <a:t>--- </a:t>
            </a:r>
            <a:r>
              <a:rPr lang="zh-CN" altLang="en-US" dirty="0"/>
              <a:t>项目演示</a:t>
            </a:r>
            <a:endParaRPr lang="zh-CN" altLang="en-US" dirty="0"/>
          </a:p>
        </p:txBody>
      </p:sp>
      <p:sp>
        <p:nvSpPr>
          <p:cNvPr id="3" name="内容占位符 2"/>
          <p:cNvSpPr>
            <a:spLocks noGrp="1"/>
          </p:cNvSpPr>
          <p:nvPr>
            <p:ph idx="1"/>
          </p:nvPr>
        </p:nvSpPr>
        <p:spPr/>
        <p:txBody>
          <a:bodyPr/>
          <a:lstStyle/>
          <a:p>
            <a:pPr marL="0" indent="0">
              <a:buNone/>
            </a:pPr>
            <a:r>
              <a:rPr lang="en-US" altLang="zh-CN" dirty="0"/>
              <a:t> </a:t>
            </a:r>
            <a:endParaRPr lang="en-US" altLang="zh-CN"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6" name="TextBox 25"/>
          <p:cNvSpPr txBox="1">
            <a:spLocks noChangeArrowheads="1"/>
          </p:cNvSpPr>
          <p:nvPr/>
        </p:nvSpPr>
        <p:spPr bwMode="auto">
          <a:xfrm>
            <a:off x="4220958" y="2928407"/>
            <a:ext cx="550806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4800" b="1" i="0" u="none" strike="noStrike" kern="1200" cap="none" spc="0" normalizeH="0" baseline="0" noProof="0" dirty="0">
                <a:ln>
                  <a:noFill/>
                </a:ln>
                <a:solidFill>
                  <a:srgbClr val="FDCB34"/>
                </a:solidFill>
                <a:effectLst/>
                <a:uLnTx/>
                <a:uFillTx/>
                <a:latin typeface="微软雅黑" panose="020B0503020204020204" pitchFamily="34" charset="-122"/>
                <a:ea typeface="微软雅黑" panose="020B0503020204020204" pitchFamily="34" charset="-122"/>
                <a:cs typeface="+mn-cs"/>
              </a:rPr>
              <a:t>项目功能</a:t>
            </a:r>
            <a:r>
              <a:rPr kumimoji="0" lang="zh-CN" altLang="en-US" sz="4800" b="1" i="0" u="none" strike="noStrike" kern="1200" cap="none" spc="0" normalizeH="0" baseline="0" noProof="0" dirty="0">
                <a:ln>
                  <a:noFill/>
                </a:ln>
                <a:solidFill>
                  <a:srgbClr val="FDCB34"/>
                </a:solidFill>
                <a:effectLst/>
                <a:uLnTx/>
                <a:uFillTx/>
                <a:latin typeface="微软雅黑" panose="020B0503020204020204" pitchFamily="34" charset="-122"/>
                <a:ea typeface="微软雅黑" panose="020B0503020204020204" pitchFamily="34" charset="-122"/>
                <a:cs typeface="+mn-cs"/>
              </a:rPr>
              <a:t>实现</a:t>
            </a:r>
            <a:endParaRPr kumimoji="0" lang="zh-CN" altLang="en-US" sz="4800" b="1" i="0" u="none" strike="noStrike" kern="1200" cap="none" spc="0" normalizeH="0" baseline="0" noProof="0" dirty="0">
              <a:ln>
                <a:noFill/>
              </a:ln>
              <a:solidFill>
                <a:srgbClr val="FDCB34"/>
              </a:solidFill>
              <a:effectLst/>
              <a:uLnTx/>
              <a:uFillTx/>
              <a:latin typeface="微软雅黑" panose="020B0503020204020204" pitchFamily="34" charset="-122"/>
              <a:ea typeface="微软雅黑" panose="020B0503020204020204" pitchFamily="34" charset="-122"/>
              <a:cs typeface="+mn-cs"/>
            </a:endParaRPr>
          </a:p>
        </p:txBody>
      </p:sp>
      <p:sp>
        <p:nvSpPr>
          <p:cNvPr id="10247" name="TextBox 26"/>
          <p:cNvSpPr txBox="1">
            <a:spLocks noChangeArrowheads="1"/>
          </p:cNvSpPr>
          <p:nvPr/>
        </p:nvSpPr>
        <p:spPr bwMode="auto">
          <a:xfrm>
            <a:off x="1198095" y="2245187"/>
            <a:ext cx="1875790" cy="193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03</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descr="横版组合——透明.png"/>
          <p:cNvPicPr>
            <a:picLocks noChangeAspect="1"/>
          </p:cNvPicPr>
          <p:nvPr/>
        </p:nvPicPr>
        <p:blipFill>
          <a:blip r:embed="rId1"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en-US" altLang="zh-CN" dirty="0"/>
              <a:t>3 . 1  </a:t>
            </a:r>
            <a:r>
              <a:rPr lang="zh-CN" altLang="en-US" dirty="0">
                <a:sym typeface="+mn-ea"/>
              </a:rPr>
              <a:t>功能实现</a:t>
            </a:r>
            <a:r>
              <a:rPr lang="en-US" altLang="zh-CN" dirty="0">
                <a:latin typeface="Times New Roman" panose="02020603050405020304" charset="0"/>
                <a:sym typeface="+mn-ea"/>
              </a:rPr>
              <a:t>1/7</a:t>
            </a:r>
            <a:r>
              <a:rPr lang="zh-CN" altLang="en-US" dirty="0"/>
              <a:t> </a:t>
            </a:r>
            <a:r>
              <a:rPr lang="en-US" altLang="zh-CN" dirty="0"/>
              <a:t>--- </a:t>
            </a:r>
            <a:r>
              <a:rPr lang="en-US" altLang="zh-CN" b="0" noProof="0" dirty="0" err="1">
                <a:ln>
                  <a:noFill/>
                </a:ln>
                <a:solidFill>
                  <a:schemeClr val="tx1"/>
                </a:solidFill>
                <a:effectLst/>
                <a:uLnTx/>
                <a:uFillTx/>
                <a:latin typeface="微软雅黑" panose="020B0503020204020204" pitchFamily="34" charset="-122"/>
                <a:ea typeface="微软雅黑" panose="020B0503020204020204" pitchFamily="34" charset="-122"/>
                <a:cs typeface="+mn-cs"/>
                <a:sym typeface="+mn-ea"/>
              </a:rPr>
              <a:t>用户信息查看修改</a:t>
            </a:r>
            <a:endParaRPr lang="en-US" altLang="zh-CN" b="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ea"/>
            </a:endParaRPr>
          </a:p>
        </p:txBody>
      </p:sp>
      <p:sp>
        <p:nvSpPr>
          <p:cNvPr id="3" name="内容占位符 2"/>
          <p:cNvSpPr>
            <a:spLocks noGrp="1"/>
          </p:cNvSpPr>
          <p:nvPr>
            <p:ph idx="1"/>
          </p:nvPr>
        </p:nvSpPr>
        <p:spPr/>
        <p:txBody>
          <a:bodyPr/>
          <a:lstStyle/>
          <a:p>
            <a:pPr marL="0" indent="0">
              <a:buNone/>
            </a:pPr>
            <a:r>
              <a:rPr lang="en-US" altLang="zh-CN" dirty="0"/>
              <a:t>  </a:t>
            </a:r>
            <a:endParaRPr lang="en-US" altLang="zh-CN" dirty="0"/>
          </a:p>
        </p:txBody>
      </p:sp>
      <p:sp>
        <p:nvSpPr>
          <p:cNvPr id="4" name="文本框 3"/>
          <p:cNvSpPr txBox="1"/>
          <p:nvPr/>
        </p:nvSpPr>
        <p:spPr>
          <a:xfrm>
            <a:off x="838200" y="2441838"/>
            <a:ext cx="8458835" cy="1974323"/>
          </a:xfrm>
          <a:prstGeom prst="rect">
            <a:avLst/>
          </a:prstGeom>
          <a:noFill/>
        </p:spPr>
        <p:txBody>
          <a:bodyPr wrap="square" rtlCol="0">
            <a:spAutoFit/>
          </a:bodyPr>
          <a:lstStyle/>
          <a:p>
            <a:pPr indent="0">
              <a:lnSpc>
                <a:spcPct val="150000"/>
              </a:lnSpc>
              <a:buNone/>
            </a:pPr>
            <a:r>
              <a:rPr lang="zh-CN" altLang="en-US" sz="2400" b="1" dirty="0"/>
              <a:t>需求</a:t>
            </a:r>
            <a:endParaRPr lang="zh-CN" altLang="en-US" sz="2000" b="1" dirty="0"/>
          </a:p>
          <a:p>
            <a:pPr marL="342900" indent="-342900">
              <a:lnSpc>
                <a:spcPct val="150000"/>
              </a:lnSpc>
              <a:buFont typeface="Arial" panose="020B0604020202020204" pitchFamily="34" charset="0"/>
              <a:buChar char="•"/>
            </a:pPr>
            <a:r>
              <a:rPr lang="zh-CN" altLang="en-US" sz="2000" dirty="0"/>
              <a:t>用户登录系统后，可以查看个人的账户信息；</a:t>
            </a:r>
            <a:endParaRPr lang="zh-CN" altLang="en-US" sz="2000" dirty="0"/>
          </a:p>
          <a:p>
            <a:pPr marL="342900" indent="-342900">
              <a:lnSpc>
                <a:spcPct val="150000"/>
              </a:lnSpc>
              <a:buFont typeface="Arial" panose="020B0604020202020204" pitchFamily="34" charset="0"/>
              <a:buChar char="•"/>
            </a:pPr>
            <a:r>
              <a:rPr lang="zh-CN" altLang="en-US" sz="2000" dirty="0"/>
              <a:t>在账户信息有变动时，可以修改信息并保存更新后的信息。</a:t>
            </a:r>
            <a:endParaRPr lang="zh-CN" altLang="en-US" sz="2000" dirty="0"/>
          </a:p>
          <a:p>
            <a:pPr marL="342900" indent="-342900">
              <a:lnSpc>
                <a:spcPct val="150000"/>
              </a:lnSpc>
              <a:buFont typeface="Arial" panose="020B0604020202020204" pitchFamily="34" charset="0"/>
              <a:buChar char="•"/>
            </a:pPr>
            <a:endParaRPr lang="zh-CN" altLang="en-US" sz="2000" b="1" dirty="0"/>
          </a:p>
        </p:txBody>
      </p:sp>
      <p:pic>
        <p:nvPicPr>
          <p:cNvPr id="5" name="图片 1" descr="/Users/tangyubao/Documents/tempPic/rg1.pngrg1"/>
          <p:cNvPicPr>
            <a:picLocks noChangeAspect="1"/>
          </p:cNvPicPr>
          <p:nvPr/>
        </p:nvPicPr>
        <p:blipFill>
          <a:blip r:embed="rId1"/>
          <a:srcRect/>
          <a:stretch>
            <a:fillRect/>
          </a:stretch>
        </p:blipFill>
        <p:spPr>
          <a:xfrm>
            <a:off x="1265992" y="1892918"/>
            <a:ext cx="9660014" cy="3730625"/>
          </a:xfrm>
          <a:prstGeom prst="rect">
            <a:avLst/>
          </a:prstGeom>
        </p:spPr>
      </p:pic>
      <p:pic>
        <p:nvPicPr>
          <p:cNvPr id="6" name="图片 21" descr="../../../Pictures/图片%20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9239" y="1804987"/>
            <a:ext cx="8273521" cy="399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5"/>
                                        </p:tgtEl>
                                        <p:attrNameLst>
                                          <p:attrName>style.visibility</p:attrName>
                                        </p:attrNameLst>
                                      </p:cBhvr>
                                      <p:to>
                                        <p:strVal val="hidden"/>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en-US" altLang="zh-CN" dirty="0"/>
              <a:t>3 . 2  </a:t>
            </a:r>
            <a:r>
              <a:rPr lang="zh-CN" altLang="en-US" dirty="0">
                <a:sym typeface="+mn-ea"/>
              </a:rPr>
              <a:t>功能实现</a:t>
            </a:r>
            <a:r>
              <a:rPr lang="en-US" altLang="zh-CN" dirty="0">
                <a:latin typeface="Times New Roman" panose="02020603050405020304" charset="0"/>
                <a:sym typeface="+mn-ea"/>
              </a:rPr>
              <a:t>2/7</a:t>
            </a:r>
            <a:r>
              <a:rPr lang="zh-CN" altLang="en-US" dirty="0"/>
              <a:t> </a:t>
            </a:r>
            <a:r>
              <a:rPr lang="en-US" altLang="zh-CN" dirty="0"/>
              <a:t>--- </a:t>
            </a:r>
            <a:r>
              <a:rPr lang="zh-CN" altLang="en-US" b="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ea"/>
              </a:rPr>
              <a:t>好友申请</a:t>
            </a:r>
            <a:endParaRPr lang="zh-CN" altLang="en-US" b="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ea"/>
            </a:endParaRPr>
          </a:p>
        </p:txBody>
      </p:sp>
      <p:sp>
        <p:nvSpPr>
          <p:cNvPr id="3" name="内容占位符 2"/>
          <p:cNvSpPr>
            <a:spLocks noGrp="1"/>
          </p:cNvSpPr>
          <p:nvPr>
            <p:ph idx="1"/>
          </p:nvPr>
        </p:nvSpPr>
        <p:spPr/>
        <p:txBody>
          <a:bodyPr/>
          <a:lstStyle/>
          <a:p>
            <a:pPr marL="0" indent="0">
              <a:buNone/>
            </a:pPr>
            <a:r>
              <a:rPr lang="en-US" altLang="zh-CN" dirty="0"/>
              <a:t>  </a:t>
            </a:r>
            <a:endParaRPr lang="en-US" altLang="zh-CN" dirty="0"/>
          </a:p>
        </p:txBody>
      </p:sp>
      <p:sp>
        <p:nvSpPr>
          <p:cNvPr id="4" name="文本框 3"/>
          <p:cNvSpPr txBox="1"/>
          <p:nvPr/>
        </p:nvSpPr>
        <p:spPr>
          <a:xfrm>
            <a:off x="838200" y="2441838"/>
            <a:ext cx="8458835" cy="1974323"/>
          </a:xfrm>
          <a:prstGeom prst="rect">
            <a:avLst/>
          </a:prstGeom>
          <a:noFill/>
        </p:spPr>
        <p:txBody>
          <a:bodyPr wrap="square" rtlCol="0">
            <a:spAutoFit/>
          </a:bodyPr>
          <a:lstStyle/>
          <a:p>
            <a:pPr indent="0">
              <a:lnSpc>
                <a:spcPct val="150000"/>
              </a:lnSpc>
              <a:buNone/>
            </a:pPr>
            <a:r>
              <a:rPr lang="zh-CN" altLang="en-US" sz="2400" b="1" dirty="0"/>
              <a:t>需求</a:t>
            </a:r>
            <a:endParaRPr lang="zh-CN" altLang="en-US" sz="2400" b="1" dirty="0"/>
          </a:p>
          <a:p>
            <a:pPr marL="342900" indent="-342900">
              <a:lnSpc>
                <a:spcPct val="150000"/>
              </a:lnSpc>
              <a:buFont typeface="Arial" panose="020B0604020202020204" pitchFamily="34" charset="0"/>
              <a:buChar char="•"/>
            </a:pPr>
            <a:r>
              <a:rPr lang="zh-CN" altLang="en-US" sz="2000" dirty="0"/>
              <a:t>用户可以添加新的好友，搜索好友的账户名并发出好友申请</a:t>
            </a:r>
            <a:endParaRPr lang="zh-CN" altLang="en-US" sz="2000" dirty="0"/>
          </a:p>
          <a:p>
            <a:pPr marL="342900" indent="-342900">
              <a:lnSpc>
                <a:spcPct val="150000"/>
              </a:lnSpc>
              <a:buFont typeface="Arial" panose="020B0604020202020204" pitchFamily="34" charset="0"/>
              <a:buChar char="•"/>
            </a:pPr>
            <a:r>
              <a:rPr lang="zh-CN" altLang="en-US" sz="2000" dirty="0"/>
              <a:t>当好友登录账户后，看到好友申请后可以选择同意或拒绝。</a:t>
            </a:r>
            <a:endParaRPr lang="zh-CN" altLang="en-US" sz="2000" dirty="0"/>
          </a:p>
          <a:p>
            <a:pPr marL="342900" indent="-342900">
              <a:lnSpc>
                <a:spcPct val="150000"/>
              </a:lnSpc>
              <a:buFont typeface="Arial" panose="020B0604020202020204" pitchFamily="34" charset="0"/>
              <a:buChar char="•"/>
            </a:pPr>
            <a:endParaRPr lang="zh-CN" altLang="en-US" sz="2000" b="1" dirty="0"/>
          </a:p>
        </p:txBody>
      </p:sp>
      <p:pic>
        <p:nvPicPr>
          <p:cNvPr id="6" name="图片 27" descr="/Users/tangyubao/Documents/tempPic/rg2.pngrg2"/>
          <p:cNvPicPr>
            <a:picLocks noChangeAspect="1" noChangeArrowheads="1"/>
          </p:cNvPicPr>
          <p:nvPr/>
        </p:nvPicPr>
        <p:blipFill>
          <a:blip r:embed="rId1"/>
          <a:srcRect/>
          <a:stretch>
            <a:fillRect/>
          </a:stretch>
        </p:blipFill>
        <p:spPr>
          <a:xfrm>
            <a:off x="838200" y="1603675"/>
            <a:ext cx="9781540" cy="4798695"/>
          </a:xfrm>
          <a:prstGeom prst="rect">
            <a:avLst/>
          </a:prstGeom>
          <a:noFill/>
          <a:ln>
            <a:noFill/>
          </a:ln>
        </p:spPr>
      </p:pic>
      <p:pic>
        <p:nvPicPr>
          <p:cNvPr id="5" name="图片 4" descr="rg21"/>
          <p:cNvPicPr>
            <a:picLocks noChangeAspect="1"/>
          </p:cNvPicPr>
          <p:nvPr/>
        </p:nvPicPr>
        <p:blipFill>
          <a:blip r:embed="rId2"/>
          <a:stretch>
            <a:fillRect/>
          </a:stretch>
        </p:blipFill>
        <p:spPr>
          <a:xfrm>
            <a:off x="838200" y="1580515"/>
            <a:ext cx="10058400" cy="4580890"/>
          </a:xfrm>
          <a:prstGeom prst="rect">
            <a:avLst/>
          </a:prstGeom>
        </p:spPr>
      </p:pic>
      <p:pic>
        <p:nvPicPr>
          <p:cNvPr id="9" name="图片 8" descr="rg22"/>
          <p:cNvPicPr>
            <a:picLocks noChangeAspect="1"/>
          </p:cNvPicPr>
          <p:nvPr/>
        </p:nvPicPr>
        <p:blipFill>
          <a:blip r:embed="rId3"/>
          <a:stretch>
            <a:fillRect/>
          </a:stretch>
        </p:blipFill>
        <p:spPr>
          <a:xfrm>
            <a:off x="838200" y="1603375"/>
            <a:ext cx="10058400" cy="4551045"/>
          </a:xfrm>
          <a:prstGeom prst="rect">
            <a:avLst/>
          </a:prstGeom>
        </p:spPr>
      </p:pic>
      <p:pic>
        <p:nvPicPr>
          <p:cNvPr id="8" name="图片 7" descr="rg23"/>
          <p:cNvPicPr>
            <a:picLocks noChangeAspect="1"/>
          </p:cNvPicPr>
          <p:nvPr/>
        </p:nvPicPr>
        <p:blipFill>
          <a:blip r:embed="rId4"/>
          <a:stretch>
            <a:fillRect/>
          </a:stretch>
        </p:blipFill>
        <p:spPr>
          <a:xfrm>
            <a:off x="838835" y="1580515"/>
            <a:ext cx="10057765" cy="4718050"/>
          </a:xfrm>
          <a:prstGeom prst="rect">
            <a:avLst/>
          </a:prstGeom>
        </p:spPr>
      </p:pic>
      <p:pic>
        <p:nvPicPr>
          <p:cNvPr id="7" name="图片 22" descr="../../../Pictures/图片%20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3835" y="1603457"/>
            <a:ext cx="7850270" cy="413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6"/>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5"/>
                                        </p:tgtEl>
                                        <p:attrNameLst>
                                          <p:attrName>style.visibility</p:attrName>
                                        </p:attrNameLst>
                                      </p:cBhvr>
                                      <p:to>
                                        <p:strVal val="hidden"/>
                                      </p:to>
                                    </p:set>
                                  </p:childTnLst>
                                </p:cTn>
                              </p:par>
                              <p:par>
                                <p:cTn id="20" presetID="1"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9"/>
                                        </p:tgtEl>
                                        <p:attrNameLst>
                                          <p:attrName>style.visibility</p:attrName>
                                        </p:attrNameLst>
                                      </p:cBhvr>
                                      <p:to>
                                        <p:strVal val="hidden"/>
                                      </p:to>
                                    </p:set>
                                  </p:childTnLst>
                                </p:cTn>
                              </p:par>
                              <p:par>
                                <p:cTn id="26" presetID="1"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8"/>
                                        </p:tgtEl>
                                        <p:attrNameLst>
                                          <p:attrName>style.visibility</p:attrName>
                                        </p:attrNameLst>
                                      </p:cBhvr>
                                      <p:to>
                                        <p:strVal val="hidden"/>
                                      </p:to>
                                    </p:set>
                                  </p:childTnLst>
                                </p:cTn>
                              </p:par>
                              <p:par>
                                <p:cTn id="32" presetID="1"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en-US" altLang="zh-CN" dirty="0"/>
              <a:t>3 . 3  </a:t>
            </a:r>
            <a:r>
              <a:rPr lang="zh-CN" altLang="en-US" dirty="0">
                <a:sym typeface="+mn-ea"/>
              </a:rPr>
              <a:t>功能实现</a:t>
            </a:r>
            <a:r>
              <a:rPr lang="en-US" altLang="zh-CN" dirty="0">
                <a:latin typeface="Times New Roman" panose="02020603050405020304" charset="0"/>
                <a:sym typeface="+mn-ea"/>
              </a:rPr>
              <a:t>3/7</a:t>
            </a:r>
            <a:r>
              <a:rPr lang="zh-CN" altLang="en-US" dirty="0"/>
              <a:t> </a:t>
            </a:r>
            <a:r>
              <a:rPr lang="en-US" altLang="zh-CN" dirty="0"/>
              <a:t>--- </a:t>
            </a:r>
            <a:r>
              <a:rPr lang="zh-CN" altLang="en-US" dirty="0"/>
              <a:t>聊天机器人</a:t>
            </a:r>
            <a:endParaRPr lang="zh-CN" altLang="en-US" dirty="0"/>
          </a:p>
        </p:txBody>
      </p:sp>
      <p:sp>
        <p:nvSpPr>
          <p:cNvPr id="3" name="内容占位符 2"/>
          <p:cNvSpPr>
            <a:spLocks noGrp="1"/>
          </p:cNvSpPr>
          <p:nvPr>
            <p:ph idx="1"/>
          </p:nvPr>
        </p:nvSpPr>
        <p:spPr/>
        <p:txBody>
          <a:bodyPr/>
          <a:lstStyle/>
          <a:p>
            <a:pPr marL="0" indent="0">
              <a:buNone/>
            </a:pPr>
            <a:r>
              <a:rPr lang="en-US" altLang="zh-CN" dirty="0"/>
              <a:t>  </a:t>
            </a:r>
            <a:endParaRPr lang="en-US" altLang="zh-CN" dirty="0"/>
          </a:p>
        </p:txBody>
      </p:sp>
      <p:sp>
        <p:nvSpPr>
          <p:cNvPr id="4" name="文本框 3"/>
          <p:cNvSpPr txBox="1"/>
          <p:nvPr/>
        </p:nvSpPr>
        <p:spPr>
          <a:xfrm>
            <a:off x="838200" y="1499351"/>
            <a:ext cx="9901844" cy="4744312"/>
          </a:xfrm>
          <a:prstGeom prst="rect">
            <a:avLst/>
          </a:prstGeom>
          <a:noFill/>
        </p:spPr>
        <p:txBody>
          <a:bodyPr wrap="square" rtlCol="0">
            <a:spAutoFit/>
          </a:bodyPr>
          <a:lstStyle/>
          <a:p>
            <a:pPr indent="0">
              <a:lnSpc>
                <a:spcPct val="150000"/>
              </a:lnSpc>
              <a:buNone/>
            </a:pPr>
            <a:r>
              <a:rPr lang="zh-CN" altLang="en-US" sz="2400" b="1" dirty="0"/>
              <a:t>需求</a:t>
            </a:r>
            <a:endParaRPr lang="zh-CN" altLang="en-US" sz="2400" b="1" dirty="0"/>
          </a:p>
          <a:p>
            <a:pPr marL="342900" indent="-342900">
              <a:lnSpc>
                <a:spcPct val="150000"/>
              </a:lnSpc>
              <a:buFont typeface="Arial" panose="020B0604020202020204" pitchFamily="34" charset="0"/>
              <a:buChar char="•"/>
            </a:pPr>
            <a:r>
              <a:rPr lang="zh-CN" altLang="en-US" sz="2000" dirty="0"/>
              <a:t>使用现有的聊天机器人接口或者自己开发的聊天机器人，实现用户与聊天机器人的聊天互动，对互动的能力进行一个评估进行在线展示。</a:t>
            </a:r>
            <a:endParaRPr lang="zh-CN" altLang="en-US" sz="2000" dirty="0"/>
          </a:p>
          <a:p>
            <a:pPr marL="342900" indent="-342900">
              <a:lnSpc>
                <a:spcPct val="150000"/>
              </a:lnSpc>
              <a:buFont typeface="Arial" panose="020B0604020202020204" pitchFamily="34" charset="0"/>
              <a:buChar char="•"/>
            </a:pPr>
            <a:endParaRPr lang="zh-CN" altLang="en-US" sz="2000" dirty="0"/>
          </a:p>
          <a:p>
            <a:pPr marL="342900" indent="-342900">
              <a:lnSpc>
                <a:spcPct val="150000"/>
              </a:lnSpc>
              <a:buFont typeface="Arial" panose="020B0604020202020204" pitchFamily="34" charset="0"/>
              <a:buChar char="•"/>
            </a:pPr>
            <a:r>
              <a:rPr lang="zh-CN" altLang="en-US" sz="2000" dirty="0"/>
              <a:t>互动能力评估</a:t>
            </a:r>
            <a:endParaRPr lang="zh-CN" altLang="en-US" sz="2000" dirty="0"/>
          </a:p>
          <a:p>
            <a:pPr marL="800100" lvl="1" indent="-342900">
              <a:lnSpc>
                <a:spcPct val="150000"/>
              </a:lnSpc>
              <a:buFont typeface="Arial" panose="020B0604020202020204" pitchFamily="34" charset="0"/>
              <a:buChar char="•"/>
            </a:pPr>
            <a:r>
              <a:rPr lang="zh-CN" altLang="en-US" sz="2000" dirty="0"/>
              <a:t>用户满意度（每次会话后让用户给出一个满意度分数）</a:t>
            </a:r>
            <a:endParaRPr lang="zh-CN" altLang="en-US" sz="2000" dirty="0"/>
          </a:p>
          <a:p>
            <a:pPr marL="800100" lvl="1" indent="-342900">
              <a:lnSpc>
                <a:spcPct val="150000"/>
              </a:lnSpc>
              <a:buFont typeface="Arial" panose="020B0604020202020204" pitchFamily="34" charset="0"/>
              <a:buChar char="•"/>
            </a:pPr>
            <a:r>
              <a:rPr lang="zh-CN" altLang="en-US" sz="2000" dirty="0"/>
              <a:t>服务用户数（与机器人有过至少一次会话的用户数目）</a:t>
            </a:r>
            <a:endParaRPr lang="zh-CN" altLang="en-US" sz="2000" dirty="0"/>
          </a:p>
          <a:p>
            <a:pPr marL="800100" lvl="1" indent="-342900">
              <a:lnSpc>
                <a:spcPct val="150000"/>
              </a:lnSpc>
              <a:buFont typeface="Arial" panose="020B0604020202020204" pitchFamily="34" charset="0"/>
              <a:buChar char="•"/>
            </a:pPr>
            <a:r>
              <a:rPr lang="zh-CN" altLang="en-US" sz="2000" dirty="0"/>
              <a:t>平均会话时长（用户与机器人的每次会话持续时长的均值）</a:t>
            </a:r>
            <a:endParaRPr lang="zh-CN" altLang="en-US" sz="2000" dirty="0"/>
          </a:p>
          <a:p>
            <a:pPr marL="800100" lvl="1" indent="-342900">
              <a:lnSpc>
                <a:spcPct val="150000"/>
              </a:lnSpc>
              <a:buFont typeface="Arial" panose="020B0604020202020204" pitchFamily="34" charset="0"/>
              <a:buChar char="•"/>
            </a:pPr>
            <a:r>
              <a:rPr lang="zh-CN" altLang="en-US" sz="2000" dirty="0"/>
              <a:t>平均响应时间（机器人应答用户消息的平均耗费时长）等</a:t>
            </a:r>
            <a:endParaRPr lang="zh-CN" altLang="en-US" sz="2000" dirty="0"/>
          </a:p>
          <a:p>
            <a:pPr lvl="1" indent="0">
              <a:lnSpc>
                <a:spcPct val="150000"/>
              </a:lnSpc>
              <a:buFont typeface="Arial" panose="020B0604020202020204" pitchFamily="34" charset="0"/>
              <a:buNone/>
            </a:pPr>
            <a:endParaRPr lang="zh-CN" altLang="en-US" sz="2000" b="1" dirty="0"/>
          </a:p>
        </p:txBody>
      </p:sp>
      <p:pic>
        <p:nvPicPr>
          <p:cNvPr id="5" name="图片 4" descr="/Users/tangyubao/Documents/tempPic/rg3.pngrg3"/>
          <p:cNvPicPr>
            <a:picLocks noChangeAspect="1"/>
          </p:cNvPicPr>
          <p:nvPr/>
        </p:nvPicPr>
        <p:blipFill>
          <a:blip r:embed="rId1"/>
          <a:srcRect/>
          <a:stretch>
            <a:fillRect/>
          </a:stretch>
        </p:blipFill>
        <p:spPr>
          <a:xfrm>
            <a:off x="1430972" y="1499351"/>
            <a:ext cx="9330055" cy="4652404"/>
          </a:xfrm>
          <a:prstGeom prst="rect">
            <a:avLst/>
          </a:prstGeom>
        </p:spPr>
      </p:pic>
      <p:pic>
        <p:nvPicPr>
          <p:cNvPr id="7" name="图片 6" descr="rg31"/>
          <p:cNvPicPr>
            <a:picLocks noChangeAspect="1"/>
          </p:cNvPicPr>
          <p:nvPr/>
        </p:nvPicPr>
        <p:blipFill>
          <a:blip r:embed="rId2"/>
          <a:stretch>
            <a:fillRect/>
          </a:stretch>
        </p:blipFill>
        <p:spPr>
          <a:xfrm>
            <a:off x="1066165" y="1406525"/>
            <a:ext cx="10058400" cy="4745355"/>
          </a:xfrm>
          <a:prstGeom prst="rect">
            <a:avLst/>
          </a:prstGeom>
        </p:spPr>
      </p:pic>
      <p:pic>
        <p:nvPicPr>
          <p:cNvPr id="6" name="图片 19" descr="../../../Pictures/图片%2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2944" y="1406814"/>
            <a:ext cx="8186112" cy="4085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5"/>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7"/>
                                        </p:tgtEl>
                                        <p:attrNameLst>
                                          <p:attrName>style.visibility</p:attrName>
                                        </p:attrNameLst>
                                      </p:cBhvr>
                                      <p:to>
                                        <p:strVal val="hidden"/>
                                      </p:to>
                                    </p:set>
                                  </p:childTnLst>
                                </p:cTn>
                              </p:par>
                              <p:par>
                                <p:cTn id="20" presetID="1"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en-US" altLang="zh-CN" dirty="0"/>
              <a:t>3 . 4  </a:t>
            </a:r>
            <a:r>
              <a:rPr lang="zh-CN" altLang="en-US" dirty="0">
                <a:sym typeface="+mn-ea"/>
              </a:rPr>
              <a:t>功能实现</a:t>
            </a:r>
            <a:r>
              <a:rPr lang="en-US" altLang="zh-CN" dirty="0">
                <a:latin typeface="Times New Roman" panose="02020603050405020304" charset="0"/>
                <a:sym typeface="+mn-ea"/>
              </a:rPr>
              <a:t>4/7</a:t>
            </a:r>
            <a:r>
              <a:rPr lang="en-US" altLang="zh-CN" dirty="0"/>
              <a:t>--- </a:t>
            </a:r>
            <a:r>
              <a:rPr lang="zh-CN" altLang="en-US" dirty="0"/>
              <a:t>消息状态提示</a:t>
            </a:r>
            <a:endParaRPr lang="zh-CN" altLang="en-US" dirty="0"/>
          </a:p>
        </p:txBody>
      </p:sp>
      <p:sp>
        <p:nvSpPr>
          <p:cNvPr id="3" name="内容占位符 2"/>
          <p:cNvSpPr>
            <a:spLocks noGrp="1"/>
          </p:cNvSpPr>
          <p:nvPr>
            <p:ph idx="1"/>
          </p:nvPr>
        </p:nvSpPr>
        <p:spPr/>
        <p:txBody>
          <a:bodyPr/>
          <a:lstStyle/>
          <a:p>
            <a:pPr marL="0" indent="0">
              <a:buNone/>
            </a:pPr>
            <a:r>
              <a:rPr lang="en-US" altLang="zh-CN" dirty="0"/>
              <a:t>  </a:t>
            </a:r>
            <a:endParaRPr lang="en-US" altLang="zh-CN" dirty="0"/>
          </a:p>
        </p:txBody>
      </p:sp>
      <p:sp>
        <p:nvSpPr>
          <p:cNvPr id="4" name="文本框 3"/>
          <p:cNvSpPr txBox="1"/>
          <p:nvPr/>
        </p:nvSpPr>
        <p:spPr>
          <a:xfrm>
            <a:off x="838200" y="1748283"/>
            <a:ext cx="9652462" cy="3361433"/>
          </a:xfrm>
          <a:prstGeom prst="rect">
            <a:avLst/>
          </a:prstGeom>
          <a:noFill/>
        </p:spPr>
        <p:txBody>
          <a:bodyPr wrap="square" rtlCol="0">
            <a:spAutoFit/>
          </a:bodyPr>
          <a:lstStyle/>
          <a:p>
            <a:pPr indent="0">
              <a:lnSpc>
                <a:spcPct val="150000"/>
              </a:lnSpc>
              <a:buNone/>
            </a:pPr>
            <a:r>
              <a:rPr lang="zh-CN" altLang="en-US" sz="2400" b="1" dirty="0"/>
              <a:t>需求</a:t>
            </a:r>
            <a:endParaRPr lang="zh-CN" altLang="en-US" sz="2000" b="1" dirty="0"/>
          </a:p>
          <a:p>
            <a:pPr marL="342900" indent="-342900">
              <a:lnSpc>
                <a:spcPct val="150000"/>
              </a:lnSpc>
              <a:buFont typeface="Arial" panose="020B0604020202020204" pitchFamily="34" charset="0"/>
              <a:buChar char="•"/>
            </a:pPr>
            <a:r>
              <a:rPr lang="zh-CN" altLang="en-US" sz="2000" dirty="0"/>
              <a:t>用户登陆系统之后可以获取到自己的消息状态，在消息提示栏中，系统将为用户提供现有消息是否有未读消息。</a:t>
            </a:r>
            <a:endParaRPr lang="zh-CN" altLang="en-US" sz="2000" dirty="0"/>
          </a:p>
          <a:p>
            <a:pPr marL="342900" indent="-342900">
              <a:lnSpc>
                <a:spcPct val="150000"/>
              </a:lnSpc>
              <a:buFont typeface="Arial" panose="020B0604020202020204" pitchFamily="34" charset="0"/>
              <a:buChar char="•"/>
            </a:pPr>
            <a:r>
              <a:rPr lang="zh-CN" altLang="en-US" sz="2000" dirty="0"/>
              <a:t>与此同时用户搜索想要聊天的用户，并且打开聊天框，查看聊天记录可以该用户是否已读信息。</a:t>
            </a:r>
            <a:endParaRPr lang="zh-CN" altLang="en-US" sz="2000" dirty="0"/>
          </a:p>
          <a:p>
            <a:pPr marL="342900" indent="-342900">
              <a:lnSpc>
                <a:spcPct val="150000"/>
              </a:lnSpc>
              <a:buFont typeface="Arial" panose="020B0604020202020204" pitchFamily="34" charset="0"/>
              <a:buChar char="•"/>
            </a:pPr>
            <a:r>
              <a:rPr lang="zh-CN" altLang="en-US" sz="2000" dirty="0"/>
              <a:t>例如：当用户甲向用户乙发送一条信息时，用户甲的聊天窗中这条信息的侧下角会出现“未读”标签直到用户乙阅读之后，标签变为“已读”。</a:t>
            </a:r>
            <a:endParaRPr lang="zh-CN" altLang="en-US" sz="2000" b="1" dirty="0"/>
          </a:p>
        </p:txBody>
      </p:sp>
      <p:pic>
        <p:nvPicPr>
          <p:cNvPr id="5" name="图片 2" descr="/Users/tangyubao/Documents/tempPic/rg4.pngrg4"/>
          <p:cNvPicPr>
            <a:picLocks noChangeAspect="1" noChangeArrowheads="1"/>
          </p:cNvPicPr>
          <p:nvPr/>
        </p:nvPicPr>
        <p:blipFill>
          <a:blip r:embed="rId1"/>
          <a:srcRect/>
          <a:stretch>
            <a:fillRect/>
          </a:stretch>
        </p:blipFill>
        <p:spPr>
          <a:xfrm>
            <a:off x="1336039" y="1626784"/>
            <a:ext cx="9519920" cy="4488180"/>
          </a:xfrm>
          <a:prstGeom prst="rect">
            <a:avLst/>
          </a:prstGeom>
          <a:noFill/>
          <a:ln>
            <a:noFill/>
          </a:ln>
        </p:spPr>
      </p:pic>
      <p:pic>
        <p:nvPicPr>
          <p:cNvPr id="6" name="图片 5" descr="rg41"/>
          <p:cNvPicPr>
            <a:picLocks noChangeAspect="1"/>
          </p:cNvPicPr>
          <p:nvPr/>
        </p:nvPicPr>
        <p:blipFill>
          <a:blip r:embed="rId2"/>
          <a:stretch>
            <a:fillRect/>
          </a:stretch>
        </p:blipFill>
        <p:spPr>
          <a:xfrm>
            <a:off x="1066800" y="1340485"/>
            <a:ext cx="10058400" cy="4624070"/>
          </a:xfrm>
          <a:prstGeom prst="rect">
            <a:avLst/>
          </a:prstGeom>
        </p:spPr>
      </p:pic>
      <p:pic>
        <p:nvPicPr>
          <p:cNvPr id="7" name="图片 24" descr="../../../Pictures/图片%20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3709" y="1626553"/>
            <a:ext cx="8452651" cy="4295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5"/>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6"/>
                                        </p:tgtEl>
                                        <p:attrNameLst>
                                          <p:attrName>style.visibility</p:attrName>
                                        </p:attrNameLst>
                                      </p:cBhvr>
                                      <p:to>
                                        <p:strVal val="hidden"/>
                                      </p:to>
                                    </p:set>
                                  </p:childTnLst>
                                </p:cTn>
                              </p:par>
                              <p:par>
                                <p:cTn id="20" presetID="1"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en-US" altLang="zh-CN" dirty="0"/>
              <a:t>3 . 5  </a:t>
            </a:r>
            <a:r>
              <a:rPr lang="zh-CN" altLang="en-US" dirty="0">
                <a:sym typeface="+mn-ea"/>
              </a:rPr>
              <a:t>功能实现</a:t>
            </a:r>
            <a:r>
              <a:rPr lang="en-US" altLang="zh-CN" dirty="0">
                <a:latin typeface="Times New Roman" panose="02020603050405020304" charset="0"/>
                <a:sym typeface="+mn-ea"/>
              </a:rPr>
              <a:t>5/7</a:t>
            </a:r>
            <a:r>
              <a:rPr lang="en-US" altLang="zh-CN" dirty="0"/>
              <a:t>--- </a:t>
            </a:r>
            <a:r>
              <a:rPr lang="zh-CN" altLang="en-US" dirty="0"/>
              <a:t>新消息提示音</a:t>
            </a:r>
            <a:endParaRPr lang="zh-CN" altLang="en-US" dirty="0"/>
          </a:p>
        </p:txBody>
      </p:sp>
      <p:sp>
        <p:nvSpPr>
          <p:cNvPr id="3" name="内容占位符 2"/>
          <p:cNvSpPr>
            <a:spLocks noGrp="1"/>
          </p:cNvSpPr>
          <p:nvPr>
            <p:ph idx="1"/>
          </p:nvPr>
        </p:nvSpPr>
        <p:spPr/>
        <p:txBody>
          <a:bodyPr/>
          <a:lstStyle/>
          <a:p>
            <a:pPr marL="0" indent="0">
              <a:buNone/>
            </a:pPr>
            <a:r>
              <a:rPr lang="en-US" altLang="zh-CN" dirty="0"/>
              <a:t>  </a:t>
            </a:r>
            <a:endParaRPr lang="en-US" altLang="zh-CN" dirty="0"/>
          </a:p>
        </p:txBody>
      </p:sp>
      <p:sp>
        <p:nvSpPr>
          <p:cNvPr id="4" name="文本框 3"/>
          <p:cNvSpPr txBox="1"/>
          <p:nvPr/>
        </p:nvSpPr>
        <p:spPr>
          <a:xfrm>
            <a:off x="838200" y="2884347"/>
            <a:ext cx="9827260" cy="1974323"/>
          </a:xfrm>
          <a:prstGeom prst="rect">
            <a:avLst/>
          </a:prstGeom>
          <a:noFill/>
        </p:spPr>
        <p:txBody>
          <a:bodyPr wrap="square" rtlCol="0">
            <a:spAutoFit/>
          </a:bodyPr>
          <a:lstStyle/>
          <a:p>
            <a:pPr indent="0">
              <a:lnSpc>
                <a:spcPct val="150000"/>
              </a:lnSpc>
              <a:buNone/>
            </a:pPr>
            <a:r>
              <a:rPr lang="zh-CN" altLang="en-US" sz="2400" b="1" dirty="0"/>
              <a:t>需求</a:t>
            </a:r>
            <a:endParaRPr lang="zh-CN" altLang="en-US" sz="2400" b="1" dirty="0"/>
          </a:p>
          <a:p>
            <a:pPr marL="342900" indent="-342900">
              <a:lnSpc>
                <a:spcPct val="150000"/>
              </a:lnSpc>
              <a:buFont typeface="Arial" panose="020B0604020202020204" pitchFamily="34" charset="0"/>
              <a:buChar char="•"/>
            </a:pPr>
            <a:r>
              <a:rPr lang="zh-CN" altLang="en-US" sz="2000" dirty="0"/>
              <a:t>用户登陆系统之后可以选择开启新消息提示音。</a:t>
            </a:r>
            <a:endParaRPr lang="zh-CN" altLang="en-US" sz="2000" dirty="0"/>
          </a:p>
          <a:p>
            <a:pPr marL="342900" indent="-342900">
              <a:lnSpc>
                <a:spcPct val="150000"/>
              </a:lnSpc>
              <a:buFont typeface="Arial" panose="020B0604020202020204" pitchFamily="34" charset="0"/>
              <a:buChar char="•"/>
            </a:pPr>
            <a:r>
              <a:rPr lang="zh-CN" altLang="en-US" sz="2000" dirty="0"/>
              <a:t>每当用户接收到一条新消息时，系统为向用户发送提示音作为新消息的提醒。</a:t>
            </a:r>
            <a:endParaRPr lang="zh-CN" altLang="en-US" dirty="0"/>
          </a:p>
          <a:p>
            <a:pPr indent="0">
              <a:lnSpc>
                <a:spcPct val="150000"/>
              </a:lnSpc>
              <a:buNone/>
            </a:pPr>
            <a:endParaRPr lang="zh-CN" altLang="en-US" sz="2000" b="1" dirty="0"/>
          </a:p>
        </p:txBody>
      </p:sp>
      <p:pic>
        <p:nvPicPr>
          <p:cNvPr id="5" name="图片 4" descr="/Users/tangyubao/Documents/tempPic/rg5.pngrg5"/>
          <p:cNvPicPr>
            <a:picLocks noChangeAspect="1" noChangeArrowheads="1"/>
          </p:cNvPicPr>
          <p:nvPr/>
        </p:nvPicPr>
        <p:blipFill>
          <a:blip r:embed="rId1"/>
          <a:srcRect/>
          <a:stretch>
            <a:fillRect/>
          </a:stretch>
        </p:blipFill>
        <p:spPr>
          <a:xfrm>
            <a:off x="1115386" y="1340169"/>
            <a:ext cx="9549747" cy="4645025"/>
          </a:xfrm>
          <a:prstGeom prst="rect">
            <a:avLst/>
          </a:prstGeom>
          <a:noFill/>
          <a:ln>
            <a:noFill/>
          </a:ln>
        </p:spPr>
      </p:pic>
      <p:pic>
        <p:nvPicPr>
          <p:cNvPr id="6" name="图片 5"/>
          <p:cNvPicPr>
            <a:picLocks noChangeAspect="1"/>
          </p:cNvPicPr>
          <p:nvPr/>
        </p:nvPicPr>
        <p:blipFill>
          <a:blip r:embed="rId2"/>
          <a:stretch>
            <a:fillRect/>
          </a:stretch>
        </p:blipFill>
        <p:spPr>
          <a:xfrm>
            <a:off x="1510653" y="1956330"/>
            <a:ext cx="8482351" cy="29019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en-US" altLang="zh-CN" dirty="0"/>
              <a:t>3 . 6  </a:t>
            </a:r>
            <a:r>
              <a:rPr lang="zh-CN" altLang="en-US" dirty="0">
                <a:sym typeface="+mn-ea"/>
              </a:rPr>
              <a:t>功能实现</a:t>
            </a:r>
            <a:r>
              <a:rPr lang="en-US" altLang="zh-CN" dirty="0">
                <a:latin typeface="Times New Roman" panose="02020603050405020304" charset="0"/>
                <a:sym typeface="+mn-ea"/>
              </a:rPr>
              <a:t>6/7</a:t>
            </a:r>
            <a:r>
              <a:rPr lang="en-US" altLang="zh-CN" dirty="0"/>
              <a:t>--- </a:t>
            </a:r>
            <a:r>
              <a:rPr lang="zh-CN" altLang="en-US" dirty="0"/>
              <a:t>屏蔽与置顶</a:t>
            </a:r>
            <a:endParaRPr lang="en-US" altLang="zh-CN" dirty="0"/>
          </a:p>
        </p:txBody>
      </p:sp>
      <p:sp>
        <p:nvSpPr>
          <p:cNvPr id="3" name="内容占位符 2"/>
          <p:cNvSpPr>
            <a:spLocks noGrp="1"/>
          </p:cNvSpPr>
          <p:nvPr>
            <p:ph idx="1"/>
          </p:nvPr>
        </p:nvSpPr>
        <p:spPr/>
        <p:txBody>
          <a:bodyPr/>
          <a:lstStyle/>
          <a:p>
            <a:pPr marL="0" indent="0">
              <a:buNone/>
            </a:pPr>
            <a:r>
              <a:rPr lang="en-US" altLang="zh-CN" dirty="0"/>
              <a:t>  </a:t>
            </a:r>
            <a:endParaRPr lang="en-US" altLang="zh-CN" dirty="0"/>
          </a:p>
        </p:txBody>
      </p:sp>
      <p:sp>
        <p:nvSpPr>
          <p:cNvPr id="4" name="文本框 3"/>
          <p:cNvSpPr txBox="1"/>
          <p:nvPr/>
        </p:nvSpPr>
        <p:spPr>
          <a:xfrm>
            <a:off x="838200" y="2209948"/>
            <a:ext cx="9503410" cy="2438103"/>
          </a:xfrm>
          <a:prstGeom prst="rect">
            <a:avLst/>
          </a:prstGeom>
          <a:noFill/>
        </p:spPr>
        <p:txBody>
          <a:bodyPr wrap="square" rtlCol="0">
            <a:spAutoFit/>
          </a:bodyPr>
          <a:lstStyle/>
          <a:p>
            <a:pPr indent="0">
              <a:lnSpc>
                <a:spcPct val="150000"/>
              </a:lnSpc>
              <a:buNone/>
            </a:pPr>
            <a:r>
              <a:rPr lang="zh-CN" altLang="en-US" sz="2400" b="1" dirty="0"/>
              <a:t>需求</a:t>
            </a:r>
            <a:endParaRPr lang="zh-CN" altLang="en-US" sz="2000" dirty="0"/>
          </a:p>
          <a:p>
            <a:pPr marL="342900" indent="-342900">
              <a:lnSpc>
                <a:spcPct val="150000"/>
              </a:lnSpc>
              <a:buFont typeface="Arial" panose="020B0604020202020204" pitchFamily="34" charset="0"/>
              <a:buChar char="•"/>
            </a:pPr>
            <a:r>
              <a:rPr lang="zh-CN" altLang="en-US" sz="2000" dirty="0"/>
              <a:t>用户可以对聊天列表中的好友进行操作，设置置顶与屏蔽聊天的选项。</a:t>
            </a:r>
            <a:endParaRPr lang="zh-CN" altLang="en-US" sz="2000" dirty="0"/>
          </a:p>
          <a:p>
            <a:pPr marL="342900" indent="-342900">
              <a:lnSpc>
                <a:spcPct val="150000"/>
              </a:lnSpc>
              <a:buFont typeface="Arial" panose="020B0604020202020204" pitchFamily="34" charset="0"/>
              <a:buChar char="•"/>
            </a:pPr>
            <a:r>
              <a:rPr lang="zh-CN" altLang="en-US" sz="2000" dirty="0"/>
              <a:t>当该者好友被设置为置顶时，其将会出现在消息列表的顶部。</a:t>
            </a:r>
            <a:endParaRPr lang="zh-CN" altLang="en-US" sz="2000" dirty="0"/>
          </a:p>
          <a:p>
            <a:pPr marL="342900" indent="-342900">
              <a:lnSpc>
                <a:spcPct val="150000"/>
              </a:lnSpc>
              <a:buFont typeface="Arial" panose="020B0604020202020204" pitchFamily="34" charset="0"/>
              <a:buChar char="•"/>
            </a:pPr>
            <a:r>
              <a:rPr lang="zh-CN" altLang="en-US" sz="2000" dirty="0"/>
              <a:t>如果有多个好友被设置为置顶时，将按照首字母的排序标准进行排序。</a:t>
            </a:r>
            <a:endParaRPr lang="zh-CN" altLang="en-US" sz="2000" dirty="0"/>
          </a:p>
          <a:p>
            <a:pPr marL="342900" indent="-342900">
              <a:lnSpc>
                <a:spcPct val="150000"/>
              </a:lnSpc>
              <a:buFont typeface="Arial" panose="020B0604020202020204" pitchFamily="34" charset="0"/>
              <a:buChar char="•"/>
            </a:pPr>
            <a:r>
              <a:rPr lang="zh-CN" altLang="en-US" sz="2000" dirty="0"/>
              <a:t>如果用户对好友进行消息屏蔽设置，消息列表中将不再显示该好友的消息。</a:t>
            </a:r>
            <a:endParaRPr lang="zh-CN" altLang="en-US" sz="2000" b="1" dirty="0"/>
          </a:p>
        </p:txBody>
      </p:sp>
      <p:pic>
        <p:nvPicPr>
          <p:cNvPr id="8" name="图片 31" descr="/Users/tangyubao/Documents/tempPic/rg6.pngrg6"/>
          <p:cNvPicPr>
            <a:picLocks noChangeAspect="1" noChangeArrowheads="1"/>
          </p:cNvPicPr>
          <p:nvPr/>
        </p:nvPicPr>
        <p:blipFill>
          <a:blip r:embed="rId1"/>
          <a:srcRect/>
          <a:stretch>
            <a:fillRect/>
          </a:stretch>
        </p:blipFill>
        <p:spPr>
          <a:xfrm>
            <a:off x="838056" y="1340514"/>
            <a:ext cx="9974580" cy="4639254"/>
          </a:xfrm>
          <a:prstGeom prst="rect">
            <a:avLst/>
          </a:prstGeom>
          <a:noFill/>
          <a:ln>
            <a:noFill/>
          </a:ln>
        </p:spPr>
      </p:pic>
      <p:pic>
        <p:nvPicPr>
          <p:cNvPr id="5" name="图片 4" descr="rg61"/>
          <p:cNvPicPr>
            <a:picLocks noChangeAspect="1"/>
          </p:cNvPicPr>
          <p:nvPr/>
        </p:nvPicPr>
        <p:blipFill>
          <a:blip r:embed="rId2"/>
          <a:stretch>
            <a:fillRect/>
          </a:stretch>
        </p:blipFill>
        <p:spPr>
          <a:xfrm>
            <a:off x="838200" y="1340485"/>
            <a:ext cx="9975215" cy="4632325"/>
          </a:xfrm>
          <a:prstGeom prst="rect">
            <a:avLst/>
          </a:prstGeom>
        </p:spPr>
      </p:pic>
      <p:pic>
        <p:nvPicPr>
          <p:cNvPr id="10" name="图片 9" descr="rg62"/>
          <p:cNvPicPr>
            <a:picLocks noChangeAspect="1"/>
          </p:cNvPicPr>
          <p:nvPr/>
        </p:nvPicPr>
        <p:blipFill>
          <a:blip r:embed="rId3"/>
          <a:stretch>
            <a:fillRect/>
          </a:stretch>
        </p:blipFill>
        <p:spPr>
          <a:xfrm>
            <a:off x="796290" y="1340485"/>
            <a:ext cx="10057765" cy="4678680"/>
          </a:xfrm>
          <a:prstGeom prst="rect">
            <a:avLst/>
          </a:prstGeom>
        </p:spPr>
      </p:pic>
      <p:pic>
        <p:nvPicPr>
          <p:cNvPr id="9" name="图片 5" descr="/Users/maka/Pictures/图片 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9774" y="1320647"/>
            <a:ext cx="8152447" cy="4216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8"/>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5"/>
                                        </p:tgtEl>
                                        <p:attrNameLst>
                                          <p:attrName>style.visibility</p:attrName>
                                        </p:attrNameLst>
                                      </p:cBhvr>
                                      <p:to>
                                        <p:strVal val="hidden"/>
                                      </p:to>
                                    </p:set>
                                  </p:childTnLst>
                                </p:cTn>
                              </p:par>
                              <p:par>
                                <p:cTn id="20" presetID="1"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10"/>
                                        </p:tgtEl>
                                        <p:attrNameLst>
                                          <p:attrName>style.visibility</p:attrName>
                                        </p:attrNameLst>
                                      </p:cBhvr>
                                      <p:to>
                                        <p:strVal val="hidden"/>
                                      </p:to>
                                    </p:set>
                                  </p:childTnLst>
                                </p:cTn>
                              </p:par>
                              <p:par>
                                <p:cTn id="26" presetID="1"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en-US" altLang="zh-CN" dirty="0"/>
              <a:t>3 . 7  </a:t>
            </a:r>
            <a:r>
              <a:rPr lang="zh-CN" altLang="en-US" dirty="0">
                <a:sym typeface="+mn-ea"/>
              </a:rPr>
              <a:t>功能实现</a:t>
            </a:r>
            <a:r>
              <a:rPr lang="en-US" altLang="zh-CN" dirty="0">
                <a:latin typeface="Times New Roman" panose="02020603050405020304" charset="0"/>
                <a:sym typeface="+mn-ea"/>
              </a:rPr>
              <a:t>7/7</a:t>
            </a:r>
            <a:r>
              <a:rPr lang="en-US" altLang="zh-CN" dirty="0"/>
              <a:t>--- 管理员界面</a:t>
            </a:r>
            <a:endParaRPr lang="en-US" altLang="zh-CN" dirty="0"/>
          </a:p>
        </p:txBody>
      </p:sp>
      <p:sp>
        <p:nvSpPr>
          <p:cNvPr id="3" name="内容占位符 2"/>
          <p:cNvSpPr>
            <a:spLocks noGrp="1"/>
          </p:cNvSpPr>
          <p:nvPr>
            <p:ph idx="1"/>
          </p:nvPr>
        </p:nvSpPr>
        <p:spPr/>
        <p:txBody>
          <a:bodyPr/>
          <a:lstStyle/>
          <a:p>
            <a:pPr marL="0" indent="0">
              <a:buNone/>
            </a:pPr>
            <a:r>
              <a:rPr lang="en-US" altLang="zh-CN" dirty="0"/>
              <a:t>  </a:t>
            </a:r>
            <a:endParaRPr lang="en-US" altLang="zh-CN" dirty="0"/>
          </a:p>
        </p:txBody>
      </p:sp>
      <p:sp>
        <p:nvSpPr>
          <p:cNvPr id="4" name="文本框 3"/>
          <p:cNvSpPr txBox="1"/>
          <p:nvPr/>
        </p:nvSpPr>
        <p:spPr>
          <a:xfrm>
            <a:off x="838200" y="2209948"/>
            <a:ext cx="9503410" cy="1106805"/>
          </a:xfrm>
          <a:prstGeom prst="rect">
            <a:avLst/>
          </a:prstGeom>
          <a:noFill/>
        </p:spPr>
        <p:txBody>
          <a:bodyPr wrap="square" rtlCol="0">
            <a:spAutoFit/>
          </a:bodyPr>
          <a:lstStyle/>
          <a:p>
            <a:pPr indent="0">
              <a:lnSpc>
                <a:spcPct val="150000"/>
              </a:lnSpc>
              <a:buNone/>
            </a:pPr>
            <a:r>
              <a:rPr lang="zh-CN" altLang="en-US" sz="2400" b="1" dirty="0"/>
              <a:t>需求</a:t>
            </a:r>
            <a:endParaRPr lang="zh-CN" altLang="en-US" sz="2000" dirty="0"/>
          </a:p>
          <a:p>
            <a:pPr marL="342900" indent="-342900">
              <a:lnSpc>
                <a:spcPct val="150000"/>
              </a:lnSpc>
              <a:buFont typeface="Arial" panose="020B0604020202020204" pitchFamily="34" charset="0"/>
              <a:buChar char="•"/>
            </a:pPr>
            <a:r>
              <a:rPr lang="zh-CN" altLang="en-US" sz="2000" b="1" dirty="0"/>
              <a:t>便于管理员管理用户数据库、聊天室信息、机器人信息、好友关系信息等。</a:t>
            </a:r>
            <a:endParaRPr lang="zh-CN" altLang="en-US" sz="2000" b="1" dirty="0"/>
          </a:p>
        </p:txBody>
      </p:sp>
      <p:pic>
        <p:nvPicPr>
          <p:cNvPr id="6" name="图片 29" descr="/Users/tangyubao/Documents/tempPic/rg7.pngrg7"/>
          <p:cNvPicPr>
            <a:picLocks noChangeAspect="1" noChangeArrowheads="1"/>
          </p:cNvPicPr>
          <p:nvPr/>
        </p:nvPicPr>
        <p:blipFill>
          <a:blip r:embed="rId1"/>
          <a:srcRect/>
          <a:stretch>
            <a:fillRect/>
          </a:stretch>
        </p:blipFill>
        <p:spPr>
          <a:xfrm>
            <a:off x="838056" y="1340580"/>
            <a:ext cx="10025380" cy="4626422"/>
          </a:xfrm>
          <a:prstGeom prst="rect">
            <a:avLst/>
          </a:prstGeom>
          <a:noFill/>
          <a:ln>
            <a:noFill/>
          </a:ln>
        </p:spPr>
      </p:pic>
      <p:pic>
        <p:nvPicPr>
          <p:cNvPr id="7" name="图片 32" descr="/Users/tangyubao/Documents/tempPic/rg71.pngrg71"/>
          <p:cNvPicPr>
            <a:picLocks noChangeAspect="1" noChangeArrowheads="1"/>
          </p:cNvPicPr>
          <p:nvPr/>
        </p:nvPicPr>
        <p:blipFill>
          <a:blip r:embed="rId2"/>
          <a:srcRect/>
          <a:stretch>
            <a:fillRect/>
          </a:stretch>
        </p:blipFill>
        <p:spPr>
          <a:xfrm>
            <a:off x="838373" y="1340416"/>
            <a:ext cx="10042525" cy="4663581"/>
          </a:xfrm>
          <a:prstGeom prst="rect">
            <a:avLst/>
          </a:prstGeom>
          <a:noFill/>
          <a:ln>
            <a:noFill/>
          </a:ln>
        </p:spPr>
      </p:pic>
      <p:pic>
        <p:nvPicPr>
          <p:cNvPr id="8" name="图片 31" descr="/Users/tangyubao/Documents/tempPic/rg72.pngrg72"/>
          <p:cNvPicPr>
            <a:picLocks noChangeAspect="1" noChangeArrowheads="1"/>
          </p:cNvPicPr>
          <p:nvPr/>
        </p:nvPicPr>
        <p:blipFill>
          <a:blip r:embed="rId3"/>
          <a:srcRect/>
          <a:stretch>
            <a:fillRect/>
          </a:stretch>
        </p:blipFill>
        <p:spPr>
          <a:xfrm>
            <a:off x="838051" y="1340486"/>
            <a:ext cx="10080000" cy="4618990"/>
          </a:xfrm>
          <a:prstGeom prst="rect">
            <a:avLst/>
          </a:prstGeom>
          <a:noFill/>
          <a:ln>
            <a:noFill/>
          </a:ln>
        </p:spPr>
      </p:pic>
      <p:pic>
        <p:nvPicPr>
          <p:cNvPr id="9" name="图片 5" descr="/Users/tangyubao/Documents/tempPic/rg73.pngrg73"/>
          <p:cNvPicPr>
            <a:picLocks noChangeAspect="1" noChangeArrowheads="1"/>
          </p:cNvPicPr>
          <p:nvPr/>
        </p:nvPicPr>
        <p:blipFill>
          <a:blip r:embed="rId4"/>
          <a:srcRect/>
          <a:stretch>
            <a:fillRect/>
          </a:stretch>
        </p:blipFill>
        <p:spPr bwMode="auto">
          <a:xfrm>
            <a:off x="1072515" y="1340485"/>
            <a:ext cx="9573260" cy="4466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6"/>
                                        </p:tgtEl>
                                        <p:attrNameLst>
                                          <p:attrName>style.visibility</p:attrName>
                                        </p:attrNameLst>
                                      </p:cBhvr>
                                      <p:to>
                                        <p:strVal val="hidden"/>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8"/>
                                        </p:tgtEl>
                                        <p:attrNameLst>
                                          <p:attrName>style.visibility</p:attrName>
                                        </p:attrNameLst>
                                      </p:cBhvr>
                                      <p:to>
                                        <p:strVal val="hidden"/>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reeform 11"/>
          <p:cNvSpPr/>
          <p:nvPr/>
        </p:nvSpPr>
        <p:spPr bwMode="auto">
          <a:xfrm>
            <a:off x="4792379" y="866189"/>
            <a:ext cx="891827" cy="112668"/>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39" name="Freeform 10"/>
          <p:cNvSpPr/>
          <p:nvPr/>
        </p:nvSpPr>
        <p:spPr bwMode="auto">
          <a:xfrm>
            <a:off x="4628930" y="955055"/>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0" name="Rectangle 12"/>
          <p:cNvSpPr>
            <a:spLocks noChangeArrowheads="1"/>
          </p:cNvSpPr>
          <p:nvPr/>
        </p:nvSpPr>
        <p:spPr bwMode="auto">
          <a:xfrm>
            <a:off x="4878070" y="866189"/>
            <a:ext cx="720444" cy="737899"/>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1" name="Freeform 11"/>
          <p:cNvSpPr/>
          <p:nvPr/>
        </p:nvSpPr>
        <p:spPr bwMode="auto">
          <a:xfrm>
            <a:off x="4792379" y="1886553"/>
            <a:ext cx="891827" cy="112669"/>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2" name="Freeform 10"/>
          <p:cNvSpPr/>
          <p:nvPr/>
        </p:nvSpPr>
        <p:spPr bwMode="auto">
          <a:xfrm>
            <a:off x="4628930" y="1975418"/>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3" name="Rectangle 12"/>
          <p:cNvSpPr>
            <a:spLocks noChangeArrowheads="1"/>
          </p:cNvSpPr>
          <p:nvPr/>
        </p:nvSpPr>
        <p:spPr bwMode="auto">
          <a:xfrm>
            <a:off x="4878070" y="1886552"/>
            <a:ext cx="720444" cy="737900"/>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4" name="Freeform 11"/>
          <p:cNvSpPr/>
          <p:nvPr/>
        </p:nvSpPr>
        <p:spPr bwMode="auto">
          <a:xfrm>
            <a:off x="4792379" y="2884701"/>
            <a:ext cx="891827" cy="112668"/>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5" name="Freeform 10"/>
          <p:cNvSpPr/>
          <p:nvPr/>
        </p:nvSpPr>
        <p:spPr bwMode="auto">
          <a:xfrm>
            <a:off x="4628930" y="2971979"/>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6" name="Rectangle 12"/>
          <p:cNvSpPr>
            <a:spLocks noChangeArrowheads="1"/>
          </p:cNvSpPr>
          <p:nvPr/>
        </p:nvSpPr>
        <p:spPr bwMode="auto">
          <a:xfrm>
            <a:off x="4878070" y="2884701"/>
            <a:ext cx="720444" cy="737899"/>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7" name="Freeform 11"/>
          <p:cNvSpPr/>
          <p:nvPr/>
        </p:nvSpPr>
        <p:spPr bwMode="auto">
          <a:xfrm>
            <a:off x="4792379" y="3893956"/>
            <a:ext cx="891827" cy="112668"/>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8" name="Freeform 10"/>
          <p:cNvSpPr/>
          <p:nvPr/>
        </p:nvSpPr>
        <p:spPr bwMode="auto">
          <a:xfrm>
            <a:off x="4628930" y="3981235"/>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9" name="Rectangle 12"/>
          <p:cNvSpPr>
            <a:spLocks noChangeArrowheads="1"/>
          </p:cNvSpPr>
          <p:nvPr/>
        </p:nvSpPr>
        <p:spPr bwMode="auto">
          <a:xfrm>
            <a:off x="4878070" y="3893957"/>
            <a:ext cx="720444" cy="737899"/>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50" name="Freeform 11"/>
          <p:cNvSpPr/>
          <p:nvPr/>
        </p:nvSpPr>
        <p:spPr bwMode="auto">
          <a:xfrm>
            <a:off x="4792379" y="4938123"/>
            <a:ext cx="891827" cy="112668"/>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51" name="Freeform 10"/>
          <p:cNvSpPr/>
          <p:nvPr/>
        </p:nvSpPr>
        <p:spPr bwMode="auto">
          <a:xfrm>
            <a:off x="4628930" y="5025402"/>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52" name="Rectangle 12"/>
          <p:cNvSpPr>
            <a:spLocks noChangeArrowheads="1"/>
          </p:cNvSpPr>
          <p:nvPr/>
        </p:nvSpPr>
        <p:spPr bwMode="auto">
          <a:xfrm>
            <a:off x="4878070" y="4938124"/>
            <a:ext cx="720444" cy="737899"/>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53" name="TextBox 105"/>
          <p:cNvSpPr txBox="1">
            <a:spLocks noChangeArrowheads="1"/>
          </p:cNvSpPr>
          <p:nvPr/>
        </p:nvSpPr>
        <p:spPr bwMode="auto">
          <a:xfrm>
            <a:off x="5807981" y="1016942"/>
            <a:ext cx="170942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3000" b="1" i="0" u="none" strike="noStrike" kern="1200" cap="none" spc="0" normalizeH="0" baseline="0" noProof="0" dirty="0">
                <a:ln>
                  <a:noFill/>
                </a:ln>
                <a:solidFill>
                  <a:srgbClr val="3C3C3C"/>
                </a:solidFill>
                <a:effectLst/>
                <a:uLnTx/>
                <a:uFillTx/>
                <a:latin typeface="微软雅黑" panose="020B0503020204020204" pitchFamily="34" charset="-122"/>
                <a:ea typeface="微软雅黑" panose="020B0503020204020204" pitchFamily="34" charset="-122"/>
                <a:cs typeface="+mn-cs"/>
              </a:rPr>
              <a:t>项目介绍</a:t>
            </a:r>
            <a:endParaRPr kumimoji="0" lang="zh-CN" altLang="en-US" sz="3000" b="1" i="0" u="none" strike="noStrike" kern="1200" cap="none" spc="0" normalizeH="0" baseline="0" noProof="0" dirty="0">
              <a:ln>
                <a:noFill/>
              </a:ln>
              <a:solidFill>
                <a:srgbClr val="3C3C3C"/>
              </a:solidFill>
              <a:effectLst/>
              <a:uLnTx/>
              <a:uFillTx/>
              <a:latin typeface="微软雅黑" panose="020B0503020204020204" pitchFamily="34" charset="-122"/>
              <a:ea typeface="微软雅黑" panose="020B0503020204020204" pitchFamily="34" charset="-122"/>
              <a:cs typeface="+mn-cs"/>
            </a:endParaRPr>
          </a:p>
        </p:txBody>
      </p:sp>
      <p:sp>
        <p:nvSpPr>
          <p:cNvPr id="14354" name="TextBox 106"/>
          <p:cNvSpPr txBox="1">
            <a:spLocks noChangeArrowheads="1"/>
          </p:cNvSpPr>
          <p:nvPr/>
        </p:nvSpPr>
        <p:spPr bwMode="auto">
          <a:xfrm>
            <a:off x="4985978" y="909035"/>
            <a:ext cx="499868" cy="7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1</a:t>
            </a:r>
            <a:endParaRPr kumimoji="0" lang="zh-CN" altLang="en-US" sz="4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355" name="TextBox 108"/>
          <p:cNvSpPr txBox="1">
            <a:spLocks noChangeArrowheads="1"/>
          </p:cNvSpPr>
          <p:nvPr/>
        </p:nvSpPr>
        <p:spPr bwMode="auto">
          <a:xfrm>
            <a:off x="5807981" y="2067457"/>
            <a:ext cx="170942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3000" b="1" i="0" u="none" strike="noStrike" kern="1200" cap="none" spc="0" normalizeH="0" baseline="0" noProof="0" dirty="0">
                <a:ln>
                  <a:noFill/>
                </a:ln>
                <a:solidFill>
                  <a:srgbClr val="3C3C3C"/>
                </a:solidFill>
                <a:effectLst/>
                <a:uLnTx/>
                <a:uFillTx/>
                <a:latin typeface="微软雅黑" panose="020B0503020204020204" pitchFamily="34" charset="-122"/>
                <a:ea typeface="微软雅黑" panose="020B0503020204020204" pitchFamily="34" charset="-122"/>
                <a:cs typeface="+mn-cs"/>
              </a:rPr>
              <a:t>项目成果</a:t>
            </a:r>
            <a:endParaRPr kumimoji="0" lang="zh-CN" altLang="en-US" sz="3000" b="1" i="0" u="none" strike="noStrike" kern="1200" cap="none" spc="0" normalizeH="0" baseline="0" noProof="0" dirty="0">
              <a:ln>
                <a:noFill/>
              </a:ln>
              <a:solidFill>
                <a:srgbClr val="3C3C3C"/>
              </a:solidFill>
              <a:effectLst/>
              <a:uLnTx/>
              <a:uFillTx/>
              <a:latin typeface="微软雅黑" panose="020B0503020204020204" pitchFamily="34" charset="-122"/>
              <a:ea typeface="微软雅黑" panose="020B0503020204020204" pitchFamily="34" charset="-122"/>
              <a:cs typeface="+mn-cs"/>
            </a:endParaRPr>
          </a:p>
        </p:txBody>
      </p:sp>
      <p:sp>
        <p:nvSpPr>
          <p:cNvPr id="14356" name="TextBox 109"/>
          <p:cNvSpPr txBox="1">
            <a:spLocks noChangeArrowheads="1"/>
          </p:cNvSpPr>
          <p:nvPr/>
        </p:nvSpPr>
        <p:spPr bwMode="auto">
          <a:xfrm>
            <a:off x="4985978" y="1907183"/>
            <a:ext cx="499868" cy="707749"/>
          </a:xfrm>
          <a:prstGeom prst="rect">
            <a:avLst/>
          </a:prstGeom>
          <a:solidFill>
            <a:schemeClr val="accent2"/>
          </a:solidFill>
          <a:ln>
            <a:noFill/>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a:t>
            </a:r>
            <a:endParaRPr kumimoji="0" lang="zh-CN" altLang="en-US" sz="4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357" name="TextBox 115"/>
          <p:cNvSpPr txBox="1">
            <a:spLocks noChangeArrowheads="1"/>
          </p:cNvSpPr>
          <p:nvPr/>
        </p:nvSpPr>
        <p:spPr bwMode="auto">
          <a:xfrm>
            <a:off x="5807981" y="3011651"/>
            <a:ext cx="170942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3000" b="1" i="0" u="none" strike="noStrike" kern="1200" cap="none" spc="0" normalizeH="0" baseline="0" noProof="0" dirty="0">
                <a:ln>
                  <a:noFill/>
                </a:ln>
                <a:solidFill>
                  <a:srgbClr val="3C3C3C"/>
                </a:solidFill>
                <a:effectLst/>
                <a:uLnTx/>
                <a:uFillTx/>
                <a:latin typeface="微软雅黑" panose="020B0503020204020204" pitchFamily="34" charset="-122"/>
                <a:ea typeface="微软雅黑" panose="020B0503020204020204" pitchFamily="34" charset="-122"/>
                <a:cs typeface="+mn-cs"/>
              </a:rPr>
              <a:t>项目实现</a:t>
            </a:r>
            <a:endParaRPr kumimoji="0" lang="zh-CN" altLang="en-US" sz="3000" b="1" i="0" u="none" strike="noStrike" kern="1200" cap="none" spc="0" normalizeH="0" baseline="0" noProof="0" dirty="0">
              <a:ln>
                <a:noFill/>
              </a:ln>
              <a:solidFill>
                <a:srgbClr val="3C3C3C"/>
              </a:solidFill>
              <a:effectLst/>
              <a:uLnTx/>
              <a:uFillTx/>
              <a:latin typeface="微软雅黑" panose="020B0503020204020204" pitchFamily="34" charset="-122"/>
              <a:ea typeface="微软雅黑" panose="020B0503020204020204" pitchFamily="34" charset="-122"/>
              <a:cs typeface="+mn-cs"/>
            </a:endParaRPr>
          </a:p>
        </p:txBody>
      </p:sp>
      <p:sp>
        <p:nvSpPr>
          <p:cNvPr id="14358" name="TextBox 116"/>
          <p:cNvSpPr txBox="1">
            <a:spLocks noChangeArrowheads="1"/>
          </p:cNvSpPr>
          <p:nvPr/>
        </p:nvSpPr>
        <p:spPr bwMode="auto">
          <a:xfrm>
            <a:off x="4985978" y="2903743"/>
            <a:ext cx="499868" cy="7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3</a:t>
            </a:r>
            <a:endParaRPr kumimoji="0" lang="zh-CN" altLang="en-US" sz="4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360" name="TextBox 118"/>
          <p:cNvSpPr txBox="1">
            <a:spLocks noChangeArrowheads="1"/>
          </p:cNvSpPr>
          <p:nvPr/>
        </p:nvSpPr>
        <p:spPr bwMode="auto">
          <a:xfrm>
            <a:off x="4985978" y="3924107"/>
            <a:ext cx="499868" cy="7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4</a:t>
            </a:r>
            <a:endParaRPr kumimoji="0" lang="zh-CN" altLang="en-US" sz="4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361" name="TextBox 119"/>
          <p:cNvSpPr txBox="1">
            <a:spLocks noChangeArrowheads="1"/>
          </p:cNvSpPr>
          <p:nvPr/>
        </p:nvSpPr>
        <p:spPr bwMode="auto">
          <a:xfrm>
            <a:off x="5807981" y="5106333"/>
            <a:ext cx="94615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3000" b="1" i="0" u="none" strike="noStrike" kern="1200" cap="none" spc="0" normalizeH="0" baseline="0" noProof="0" dirty="0">
                <a:ln>
                  <a:noFill/>
                </a:ln>
                <a:solidFill>
                  <a:srgbClr val="3C3C3C"/>
                </a:solidFill>
                <a:effectLst/>
                <a:uLnTx/>
                <a:uFillTx/>
                <a:latin typeface="微软雅黑" panose="020B0503020204020204" pitchFamily="34" charset="-122"/>
                <a:ea typeface="微软雅黑" panose="020B0503020204020204" pitchFamily="34" charset="-122"/>
                <a:cs typeface="+mn-cs"/>
              </a:rPr>
              <a:t>总结</a:t>
            </a:r>
            <a:endParaRPr kumimoji="0" lang="zh-CN" altLang="en-US" sz="3000" b="1" i="0" u="none" strike="noStrike" kern="1200" cap="none" spc="0" normalizeH="0" baseline="0" noProof="0" dirty="0">
              <a:ln>
                <a:noFill/>
              </a:ln>
              <a:solidFill>
                <a:srgbClr val="3C3C3C"/>
              </a:solidFill>
              <a:effectLst/>
              <a:uLnTx/>
              <a:uFillTx/>
              <a:latin typeface="微软雅黑" panose="020B0503020204020204" pitchFamily="34" charset="-122"/>
              <a:ea typeface="微软雅黑" panose="020B0503020204020204" pitchFamily="34" charset="-122"/>
              <a:cs typeface="+mn-cs"/>
            </a:endParaRPr>
          </a:p>
        </p:txBody>
      </p:sp>
      <p:sp>
        <p:nvSpPr>
          <p:cNvPr id="14362" name="TextBox 120"/>
          <p:cNvSpPr txBox="1">
            <a:spLocks noChangeArrowheads="1"/>
          </p:cNvSpPr>
          <p:nvPr/>
        </p:nvSpPr>
        <p:spPr bwMode="auto">
          <a:xfrm>
            <a:off x="4985978" y="4946058"/>
            <a:ext cx="499868" cy="7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5</a:t>
            </a:r>
            <a:endParaRPr kumimoji="0" lang="zh-CN" altLang="en-US" sz="40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363" name="Freeform 5"/>
          <p:cNvSpPr/>
          <p:nvPr/>
        </p:nvSpPr>
        <p:spPr bwMode="auto">
          <a:xfrm>
            <a:off x="0" y="1339"/>
            <a:ext cx="4260774" cy="6869605"/>
          </a:xfrm>
          <a:custGeom>
            <a:avLst/>
            <a:gdLst>
              <a:gd name="T0" fmla="*/ 0 w 5566"/>
              <a:gd name="T1" fmla="*/ 0 h 9000"/>
              <a:gd name="T2" fmla="*/ 4324 w 5566"/>
              <a:gd name="T3" fmla="*/ 0 h 9000"/>
              <a:gd name="T4" fmla="*/ 5566 w 5566"/>
              <a:gd name="T5" fmla="*/ 9000 h 9000"/>
              <a:gd name="T6" fmla="*/ 0 w 5566"/>
              <a:gd name="T7" fmla="*/ 9000 h 9000"/>
              <a:gd name="T8" fmla="*/ 0 w 5566"/>
              <a:gd name="T9" fmla="*/ 0 h 9000"/>
            </a:gdLst>
            <a:ahLst/>
            <a:cxnLst>
              <a:cxn ang="0">
                <a:pos x="T0" y="T1"/>
              </a:cxn>
              <a:cxn ang="0">
                <a:pos x="T2" y="T3"/>
              </a:cxn>
              <a:cxn ang="0">
                <a:pos x="T4" y="T5"/>
              </a:cxn>
              <a:cxn ang="0">
                <a:pos x="T6" y="T7"/>
              </a:cxn>
              <a:cxn ang="0">
                <a:pos x="T8" y="T9"/>
              </a:cxn>
            </a:cxnLst>
            <a:rect l="0" t="0" r="r" b="b"/>
            <a:pathLst>
              <a:path w="5566" h="9000">
                <a:moveTo>
                  <a:pt x="0" y="0"/>
                </a:moveTo>
                <a:lnTo>
                  <a:pt x="4324" y="0"/>
                </a:lnTo>
                <a:lnTo>
                  <a:pt x="5566" y="9000"/>
                </a:lnTo>
                <a:lnTo>
                  <a:pt x="0" y="9000"/>
                </a:lnTo>
                <a:lnTo>
                  <a:pt x="0" y="0"/>
                </a:lnTo>
                <a:close/>
              </a:path>
            </a:pathLst>
          </a:custGeom>
          <a:blipFill dpi="0" rotWithShape="1">
            <a:blip r:embed="rId1" cstate="screen">
              <a:extLst>
                <a:ext uri="{BEBA8EAE-BF5A-486C-A8C5-ECC9F3942E4B}">
                  <a14:imgProps xmlns:a14="http://schemas.microsoft.com/office/drawing/2010/main">
                    <a14:imgLayer r:embed="rId2">
                      <a14:imgEffect>
                        <a14:colorTemperature colorTemp="5900"/>
                      </a14:imgEffect>
                      <a14:imgEffect>
                        <a14:saturation sat="120000"/>
                      </a14:imgEffect>
                    </a14:imgLayer>
                  </a14:imgProps>
                </a:ext>
              </a:extLst>
            </a:blip>
            <a:srcRect/>
            <a:stretch>
              <a:fillRect l="-14000" r="-35000"/>
            </a:stretch>
          </a:blip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grpSp>
        <p:nvGrpSpPr>
          <p:cNvPr id="2" name="组合 1"/>
          <p:cNvGrpSpPr/>
          <p:nvPr/>
        </p:nvGrpSpPr>
        <p:grpSpPr>
          <a:xfrm>
            <a:off x="2640569" y="1339"/>
            <a:ext cx="1867759" cy="6869605"/>
            <a:chOff x="2640569" y="1339"/>
            <a:chExt cx="1867759" cy="6869605"/>
          </a:xfrm>
        </p:grpSpPr>
        <p:sp>
          <p:nvSpPr>
            <p:cNvPr id="14364" name="Freeform 6"/>
            <p:cNvSpPr/>
            <p:nvPr/>
          </p:nvSpPr>
          <p:spPr bwMode="auto">
            <a:xfrm>
              <a:off x="3392751" y="1339"/>
              <a:ext cx="1115577" cy="6869605"/>
            </a:xfrm>
            <a:custGeom>
              <a:avLst/>
              <a:gdLst>
                <a:gd name="T0" fmla="*/ 0 w 1457"/>
                <a:gd name="T1" fmla="*/ 0 h 9000"/>
                <a:gd name="T2" fmla="*/ 224 w 1457"/>
                <a:gd name="T3" fmla="*/ 0 h 9000"/>
                <a:gd name="T4" fmla="*/ 1457 w 1457"/>
                <a:gd name="T5" fmla="*/ 9000 h 9000"/>
                <a:gd name="T6" fmla="*/ 1233 w 1457"/>
                <a:gd name="T7" fmla="*/ 9000 h 9000"/>
                <a:gd name="T8" fmla="*/ 0 w 1457"/>
                <a:gd name="T9" fmla="*/ 0 h 9000"/>
              </a:gdLst>
              <a:ahLst/>
              <a:cxnLst>
                <a:cxn ang="0">
                  <a:pos x="T0" y="T1"/>
                </a:cxn>
                <a:cxn ang="0">
                  <a:pos x="T2" y="T3"/>
                </a:cxn>
                <a:cxn ang="0">
                  <a:pos x="T4" y="T5"/>
                </a:cxn>
                <a:cxn ang="0">
                  <a:pos x="T6" y="T7"/>
                </a:cxn>
                <a:cxn ang="0">
                  <a:pos x="T8" y="T9"/>
                </a:cxn>
              </a:cxnLst>
              <a:rect l="0" t="0" r="r" b="b"/>
              <a:pathLst>
                <a:path w="1457" h="9000">
                  <a:moveTo>
                    <a:pt x="0" y="0"/>
                  </a:moveTo>
                  <a:lnTo>
                    <a:pt x="224" y="0"/>
                  </a:lnTo>
                  <a:lnTo>
                    <a:pt x="1457" y="9000"/>
                  </a:lnTo>
                  <a:lnTo>
                    <a:pt x="1233" y="9000"/>
                  </a:lnTo>
                  <a:lnTo>
                    <a:pt x="0" y="0"/>
                  </a:lnTo>
                  <a:close/>
                </a:path>
              </a:pathLst>
            </a:custGeom>
            <a:solidFill>
              <a:schemeClr val="accent2"/>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65" name="矩形 12"/>
            <p:cNvSpPr>
              <a:spLocks noChangeArrowheads="1"/>
            </p:cNvSpPr>
            <p:nvPr/>
          </p:nvSpPr>
          <p:spPr bwMode="auto">
            <a:xfrm>
              <a:off x="2640569" y="5937859"/>
              <a:ext cx="1732873" cy="782331"/>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grpSp>
      <p:sp>
        <p:nvSpPr>
          <p:cNvPr id="14366" name="TextBox 98"/>
          <p:cNvSpPr txBox="1">
            <a:spLocks noChangeArrowheads="1"/>
          </p:cNvSpPr>
          <p:nvPr/>
        </p:nvSpPr>
        <p:spPr bwMode="auto">
          <a:xfrm>
            <a:off x="2800845" y="5977530"/>
            <a:ext cx="902934" cy="52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目录</a:t>
            </a:r>
            <a:endParaRPr kumimoji="0" lang="zh-CN" altLang="en-US" sz="2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367" name="TextBox 104"/>
          <p:cNvSpPr txBox="1">
            <a:spLocks noChangeArrowheads="1"/>
          </p:cNvSpPr>
          <p:nvPr/>
        </p:nvSpPr>
        <p:spPr bwMode="auto">
          <a:xfrm>
            <a:off x="2854798" y="6359968"/>
            <a:ext cx="1180639" cy="36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Contents</a:t>
            </a: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34" name="图片 33" descr="横版组合——透明.png"/>
          <p:cNvPicPr>
            <a:picLocks noChangeAspect="1"/>
          </p:cNvPicPr>
          <p:nvPr/>
        </p:nvPicPr>
        <p:blipFill>
          <a:blip r:embed="rId3"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15"/>
          <p:cNvSpPr txBox="1">
            <a:spLocks noChangeArrowheads="1"/>
          </p:cNvSpPr>
          <p:nvPr/>
        </p:nvSpPr>
        <p:spPr bwMode="auto">
          <a:xfrm>
            <a:off x="5807981" y="4055591"/>
            <a:ext cx="170942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3000" b="1" i="0" u="none" strike="noStrike" kern="1200" cap="none" spc="0" normalizeH="0" baseline="0" noProof="0" dirty="0">
                <a:ln>
                  <a:noFill/>
                </a:ln>
                <a:solidFill>
                  <a:srgbClr val="3C3C3C"/>
                </a:solidFill>
                <a:effectLst/>
                <a:uLnTx/>
                <a:uFillTx/>
                <a:latin typeface="微软雅黑" panose="020B0503020204020204" pitchFamily="34" charset="-122"/>
                <a:ea typeface="微软雅黑" panose="020B0503020204020204" pitchFamily="34" charset="-122"/>
                <a:cs typeface="+mn-cs"/>
              </a:rPr>
              <a:t>项目设计</a:t>
            </a:r>
            <a:endParaRPr kumimoji="0" lang="zh-CN" altLang="en-US" sz="3000" b="1" i="0" u="none" strike="noStrike" kern="1200" cap="none" spc="0" normalizeH="0" baseline="0" noProof="0" dirty="0">
              <a:ln>
                <a:noFill/>
              </a:ln>
              <a:solidFill>
                <a:srgbClr val="3C3C3C"/>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5" name="TextBox 23"/>
          <p:cNvSpPr txBox="1">
            <a:spLocks noChangeArrowheads="1"/>
          </p:cNvSpPr>
          <p:nvPr/>
        </p:nvSpPr>
        <p:spPr bwMode="auto">
          <a:xfrm>
            <a:off x="3778039" y="3336433"/>
            <a:ext cx="5614382" cy="1291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50000"/>
              </a:lnSpc>
              <a:spcBef>
                <a:spcPct val="0"/>
              </a:spcBef>
              <a:spcAft>
                <a:spcPct val="0"/>
              </a:spcAft>
              <a:buClrTx/>
              <a:buSzTx/>
              <a:buFontTx/>
              <a:buNone/>
              <a:defRPr/>
            </a:pPr>
            <a:r>
              <a:rPr kumimoji="0" lang="en-US" altLang="zh-CN"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系统设计    </a:t>
            </a:r>
            <a:r>
              <a:rPr kumimoji="0" lang="en-US" altLang="zh-CN"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测试设计</a:t>
            </a:r>
            <a:endParaRPr kumimoji="0" lang="en-US" altLang="zh-CN"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3765" rtl="0" eaLnBrk="1" fontAlgn="base" latinLnBrk="0" hangingPunct="1">
              <a:lnSpc>
                <a:spcPct val="150000"/>
              </a:lnSpc>
              <a:spcBef>
                <a:spcPct val="0"/>
              </a:spcBef>
              <a:spcAft>
                <a:spcPct val="0"/>
              </a:spcAft>
              <a:buClrTx/>
              <a:buSzTx/>
              <a:buFontTx/>
              <a:buNone/>
              <a:defRPr/>
            </a:pPr>
            <a:endParaRPr kumimoji="0" lang="zh-CN" altLang="en-US"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0246" name="TextBox 25"/>
          <p:cNvSpPr txBox="1">
            <a:spLocks noChangeArrowheads="1"/>
          </p:cNvSpPr>
          <p:nvPr/>
        </p:nvSpPr>
        <p:spPr bwMode="auto">
          <a:xfrm>
            <a:off x="3778363" y="2629322"/>
            <a:ext cx="550806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4000" b="1" i="0" u="none" strike="noStrike" kern="1200" cap="none" spc="0" normalizeH="0" baseline="0" noProof="0" dirty="0">
                <a:ln>
                  <a:noFill/>
                </a:ln>
                <a:solidFill>
                  <a:srgbClr val="FDCB34"/>
                </a:solidFill>
                <a:effectLst/>
                <a:uLnTx/>
                <a:uFillTx/>
                <a:latin typeface="微软雅黑" panose="020B0503020204020204" pitchFamily="34" charset="-122"/>
                <a:ea typeface="微软雅黑" panose="020B0503020204020204" pitchFamily="34" charset="-122"/>
                <a:cs typeface="+mn-cs"/>
              </a:rPr>
              <a:t>项目</a:t>
            </a:r>
            <a:r>
              <a:rPr kumimoji="0" lang="zh-CN" altLang="en-US" sz="4000" b="1" i="0" u="none" strike="noStrike" kern="1200" cap="none" spc="0" normalizeH="0" baseline="0" noProof="0" dirty="0">
                <a:ln>
                  <a:noFill/>
                </a:ln>
                <a:solidFill>
                  <a:srgbClr val="FDCB34"/>
                </a:solidFill>
                <a:effectLst/>
                <a:uLnTx/>
                <a:uFillTx/>
                <a:latin typeface="微软雅黑" panose="020B0503020204020204" pitchFamily="34" charset="-122"/>
                <a:ea typeface="微软雅黑" panose="020B0503020204020204" pitchFamily="34" charset="-122"/>
                <a:cs typeface="+mn-cs"/>
              </a:rPr>
              <a:t>设计</a:t>
            </a:r>
            <a:endParaRPr kumimoji="0" lang="zh-CN" altLang="en-US" sz="4000" b="1" i="0" u="none" strike="noStrike" kern="1200" cap="none" spc="0" normalizeH="0" baseline="0" noProof="0" dirty="0">
              <a:ln>
                <a:noFill/>
              </a:ln>
              <a:solidFill>
                <a:srgbClr val="FDCB34"/>
              </a:solidFill>
              <a:effectLst/>
              <a:uLnTx/>
              <a:uFillTx/>
              <a:latin typeface="微软雅黑" panose="020B0503020204020204" pitchFamily="34" charset="-122"/>
              <a:ea typeface="微软雅黑" panose="020B0503020204020204" pitchFamily="34" charset="-122"/>
              <a:cs typeface="+mn-cs"/>
            </a:endParaRPr>
          </a:p>
        </p:txBody>
      </p:sp>
      <p:sp>
        <p:nvSpPr>
          <p:cNvPr id="10247" name="TextBox 26"/>
          <p:cNvSpPr txBox="1">
            <a:spLocks noChangeArrowheads="1"/>
          </p:cNvSpPr>
          <p:nvPr/>
        </p:nvSpPr>
        <p:spPr bwMode="auto">
          <a:xfrm>
            <a:off x="1198095" y="2245187"/>
            <a:ext cx="1875790" cy="193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04</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descr="横版组合——透明.png"/>
          <p:cNvPicPr>
            <a:picLocks noChangeAspect="1"/>
          </p:cNvPicPr>
          <p:nvPr/>
        </p:nvPicPr>
        <p:blipFill>
          <a:blip r:embed="rId1"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en-US" altLang="zh-CN" dirty="0">
                <a:sym typeface="+mn-ea"/>
              </a:rPr>
              <a:t>4 . 1 </a:t>
            </a:r>
            <a:r>
              <a:rPr lang="zh-CN" altLang="en-US" dirty="0">
                <a:sym typeface="+mn-ea"/>
              </a:rPr>
              <a:t>总结 </a:t>
            </a:r>
            <a:r>
              <a:rPr lang="en-US" altLang="zh-CN" dirty="0">
                <a:sym typeface="+mn-ea"/>
              </a:rPr>
              <a:t>--- </a:t>
            </a:r>
            <a:r>
              <a:rPr lang="zh-CN" altLang="en-US" dirty="0"/>
              <a:t>系统设计</a:t>
            </a:r>
            <a:endParaRPr lang="zh-CN" altLang="en-US" dirty="0"/>
          </a:p>
        </p:txBody>
      </p:sp>
      <p:sp>
        <p:nvSpPr>
          <p:cNvPr id="3" name="内容占位符 2"/>
          <p:cNvSpPr>
            <a:spLocks noGrp="1"/>
          </p:cNvSpPr>
          <p:nvPr>
            <p:ph idx="1"/>
          </p:nvPr>
        </p:nvSpPr>
        <p:spPr/>
        <p:txBody>
          <a:bodyPr/>
          <a:lstStyle/>
          <a:p>
            <a:pPr marL="0" indent="0">
              <a:buNone/>
            </a:pPr>
            <a:r>
              <a:rPr lang="en-US" altLang="zh-CN" dirty="0"/>
              <a:t> </a:t>
            </a:r>
            <a:endParaRPr lang="en-US" altLang="zh-CN" dirty="0"/>
          </a:p>
        </p:txBody>
      </p:sp>
      <p:grpSp>
        <p:nvGrpSpPr>
          <p:cNvPr id="7" name="组合 6"/>
          <p:cNvGrpSpPr/>
          <p:nvPr/>
        </p:nvGrpSpPr>
        <p:grpSpPr>
          <a:xfrm>
            <a:off x="281940" y="1021715"/>
            <a:ext cx="11307445" cy="6164580"/>
            <a:chOff x="683" y="1405"/>
            <a:chExt cx="17807" cy="9708"/>
          </a:xfrm>
        </p:grpSpPr>
        <p:pic>
          <p:nvPicPr>
            <p:cNvPr id="4" name="图片 3" descr="rgusercase"/>
            <p:cNvPicPr>
              <a:picLocks noChangeAspect="1"/>
            </p:cNvPicPr>
            <p:nvPr/>
          </p:nvPicPr>
          <p:blipFill>
            <a:blip r:embed="rId1"/>
            <a:stretch>
              <a:fillRect/>
            </a:stretch>
          </p:blipFill>
          <p:spPr>
            <a:xfrm>
              <a:off x="683" y="1405"/>
              <a:ext cx="12415" cy="9708"/>
            </a:xfrm>
            <a:prstGeom prst="rect">
              <a:avLst/>
            </a:prstGeom>
          </p:spPr>
        </p:pic>
        <p:sp>
          <p:nvSpPr>
            <p:cNvPr id="5" name="矩形 4"/>
            <p:cNvSpPr/>
            <p:nvPr/>
          </p:nvSpPr>
          <p:spPr>
            <a:xfrm>
              <a:off x="13098" y="4909"/>
              <a:ext cx="5393" cy="169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p>
              <a:pPr algn="ctr"/>
              <a:r>
                <a:rPr lang="zh-CN" altLang="en-US" sz="2800"/>
                <a:t>系统用例图</a:t>
              </a:r>
              <a:endParaRPr lang="zh-CN" altLang="en-US" sz="2800"/>
            </a:p>
          </p:txBody>
        </p:sp>
      </p:grpSp>
      <p:grpSp>
        <p:nvGrpSpPr>
          <p:cNvPr id="9" name="组合 8"/>
          <p:cNvGrpSpPr/>
          <p:nvPr/>
        </p:nvGrpSpPr>
        <p:grpSpPr>
          <a:xfrm>
            <a:off x="1704340" y="1021715"/>
            <a:ext cx="7464425" cy="6477000"/>
            <a:chOff x="1846" y="1405"/>
            <a:chExt cx="11755" cy="10200"/>
          </a:xfrm>
        </p:grpSpPr>
        <p:sp>
          <p:nvSpPr>
            <p:cNvPr id="6" name="矩形 5"/>
            <p:cNvSpPr/>
            <p:nvPr/>
          </p:nvSpPr>
          <p:spPr>
            <a:xfrm>
              <a:off x="8208" y="5410"/>
              <a:ext cx="5393" cy="169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p>
              <a:pPr algn="ctr"/>
              <a:r>
                <a:rPr lang="zh-CN" altLang="en-US" sz="2800"/>
                <a:t>系统序列</a:t>
              </a:r>
              <a:r>
                <a:rPr lang="zh-CN" altLang="en-US" sz="2800"/>
                <a:t>图</a:t>
              </a:r>
              <a:endParaRPr lang="zh-CN" altLang="en-US" sz="2800"/>
            </a:p>
          </p:txBody>
        </p:sp>
        <p:pic>
          <p:nvPicPr>
            <p:cNvPr id="8" name="图片 7" descr="rgseq"/>
            <p:cNvPicPr>
              <a:picLocks noChangeAspect="1"/>
            </p:cNvPicPr>
            <p:nvPr/>
          </p:nvPicPr>
          <p:blipFill>
            <a:blip r:embed="rId2"/>
            <a:stretch>
              <a:fillRect/>
            </a:stretch>
          </p:blipFill>
          <p:spPr>
            <a:xfrm>
              <a:off x="1846" y="1405"/>
              <a:ext cx="4168" cy="10200"/>
            </a:xfrm>
            <a:prstGeom prst="rect">
              <a:avLst/>
            </a:prstGeom>
          </p:spPr>
        </p:pic>
      </p:grpSp>
      <p:grpSp>
        <p:nvGrpSpPr>
          <p:cNvPr id="15" name="组合 14"/>
          <p:cNvGrpSpPr/>
          <p:nvPr/>
        </p:nvGrpSpPr>
        <p:grpSpPr>
          <a:xfrm>
            <a:off x="7620" y="1021715"/>
            <a:ext cx="11583035" cy="5246370"/>
            <a:chOff x="-170" y="2466"/>
            <a:chExt cx="18241" cy="8262"/>
          </a:xfrm>
        </p:grpSpPr>
        <p:pic>
          <p:nvPicPr>
            <p:cNvPr id="10" name="图片 9" descr="rgcop"/>
            <p:cNvPicPr>
              <a:picLocks noChangeAspect="1"/>
            </p:cNvPicPr>
            <p:nvPr/>
          </p:nvPicPr>
          <p:blipFill>
            <a:blip r:embed="rId3"/>
            <a:stretch>
              <a:fillRect/>
            </a:stretch>
          </p:blipFill>
          <p:spPr>
            <a:xfrm>
              <a:off x="-170" y="2466"/>
              <a:ext cx="13279" cy="8262"/>
            </a:xfrm>
            <a:prstGeom prst="rect">
              <a:avLst/>
            </a:prstGeom>
          </p:spPr>
        </p:pic>
        <p:sp>
          <p:nvSpPr>
            <p:cNvPr id="11" name="矩形 10"/>
            <p:cNvSpPr/>
            <p:nvPr/>
          </p:nvSpPr>
          <p:spPr>
            <a:xfrm>
              <a:off x="12678" y="5410"/>
              <a:ext cx="5393" cy="169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p>
              <a:pPr algn="ctr"/>
              <a:r>
                <a:rPr lang="zh-CN" altLang="en-US" sz="2800"/>
                <a:t>系统协作</a:t>
              </a:r>
              <a:r>
                <a:rPr lang="zh-CN" altLang="en-US" sz="2800"/>
                <a:t>图</a:t>
              </a:r>
              <a:endParaRPr lang="zh-CN" altLang="en-US" sz="2800"/>
            </a:p>
          </p:txBody>
        </p:sp>
      </p:grpSp>
      <p:grpSp>
        <p:nvGrpSpPr>
          <p:cNvPr id="17" name="组合 16"/>
          <p:cNvGrpSpPr/>
          <p:nvPr/>
        </p:nvGrpSpPr>
        <p:grpSpPr>
          <a:xfrm>
            <a:off x="1503045" y="691515"/>
            <a:ext cx="8378190" cy="6189345"/>
            <a:chOff x="2311" y="1315"/>
            <a:chExt cx="13194" cy="9747"/>
          </a:xfrm>
        </p:grpSpPr>
        <p:sp>
          <p:nvSpPr>
            <p:cNvPr id="13" name="矩形 12"/>
            <p:cNvSpPr/>
            <p:nvPr/>
          </p:nvSpPr>
          <p:spPr>
            <a:xfrm>
              <a:off x="8872" y="5034"/>
              <a:ext cx="6633" cy="135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p>
              <a:pPr algn="ctr"/>
              <a:r>
                <a:rPr lang="zh-CN" altLang="en-US" sz="2800"/>
                <a:t>用户与机器人聊天状态图</a:t>
              </a:r>
              <a:endParaRPr lang="zh-CN" altLang="en-US" sz="2800"/>
            </a:p>
          </p:txBody>
        </p:sp>
        <p:pic>
          <p:nvPicPr>
            <p:cNvPr id="16" name="图片 15" descr="/Users/tangyubao/Documents/tempPic/rgrobot.pngrgrobot"/>
            <p:cNvPicPr>
              <a:picLocks noChangeAspect="1"/>
            </p:cNvPicPr>
            <p:nvPr/>
          </p:nvPicPr>
          <p:blipFill>
            <a:blip r:embed="rId4"/>
            <a:srcRect/>
            <a:stretch>
              <a:fillRect/>
            </a:stretch>
          </p:blipFill>
          <p:spPr>
            <a:xfrm>
              <a:off x="2311" y="1315"/>
              <a:ext cx="4507" cy="9747"/>
            </a:xfrm>
            <a:prstGeom prst="rect">
              <a:avLst/>
            </a:prstGeom>
          </p:spPr>
        </p:pic>
      </p:grpSp>
      <p:grpSp>
        <p:nvGrpSpPr>
          <p:cNvPr id="23" name="组合 22"/>
          <p:cNvGrpSpPr/>
          <p:nvPr/>
        </p:nvGrpSpPr>
        <p:grpSpPr>
          <a:xfrm>
            <a:off x="348615" y="1064895"/>
            <a:ext cx="11558270" cy="5613400"/>
            <a:chOff x="516" y="1609"/>
            <a:chExt cx="18202" cy="8840"/>
          </a:xfrm>
        </p:grpSpPr>
        <p:pic>
          <p:nvPicPr>
            <p:cNvPr id="22" name="图片 21" descr="rgclass"/>
            <p:cNvPicPr>
              <a:picLocks noChangeAspect="1"/>
            </p:cNvPicPr>
            <p:nvPr/>
          </p:nvPicPr>
          <p:blipFill>
            <a:blip r:embed="rId5"/>
            <a:stretch>
              <a:fillRect/>
            </a:stretch>
          </p:blipFill>
          <p:spPr>
            <a:xfrm>
              <a:off x="516" y="1609"/>
              <a:ext cx="13014" cy="8840"/>
            </a:xfrm>
            <a:prstGeom prst="rect">
              <a:avLst/>
            </a:prstGeom>
          </p:spPr>
        </p:pic>
        <p:sp>
          <p:nvSpPr>
            <p:cNvPr id="14" name="矩形 13"/>
            <p:cNvSpPr/>
            <p:nvPr/>
          </p:nvSpPr>
          <p:spPr>
            <a:xfrm>
              <a:off x="13326" y="5656"/>
              <a:ext cx="5393" cy="169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p>
              <a:pPr algn="ctr"/>
              <a:r>
                <a:rPr lang="zh-CN" altLang="en-US" sz="2800"/>
                <a:t>系统类</a:t>
              </a:r>
              <a:r>
                <a:rPr lang="zh-CN" altLang="en-US" sz="2800"/>
                <a:t>图</a:t>
              </a:r>
              <a:endParaRPr lang="zh-CN" altLang="en-US" sz="2800"/>
            </a:p>
          </p:txBody>
        </p:sp>
      </p:grpSp>
      <p:grpSp>
        <p:nvGrpSpPr>
          <p:cNvPr id="25" name="组合 24"/>
          <p:cNvGrpSpPr/>
          <p:nvPr/>
        </p:nvGrpSpPr>
        <p:grpSpPr>
          <a:xfrm>
            <a:off x="281940" y="691515"/>
            <a:ext cx="10126345" cy="6171565"/>
            <a:chOff x="827" y="914"/>
            <a:chExt cx="15947" cy="9719"/>
          </a:xfrm>
        </p:grpSpPr>
        <p:sp>
          <p:nvSpPr>
            <p:cNvPr id="12" name="矩形 11"/>
            <p:cNvSpPr/>
            <p:nvPr/>
          </p:nvSpPr>
          <p:spPr>
            <a:xfrm>
              <a:off x="9926" y="4674"/>
              <a:ext cx="6848" cy="219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p>
              <a:pPr algn="ctr"/>
              <a:r>
                <a:rPr lang="zh-CN" altLang="en-US" sz="2800"/>
                <a:t>用户注册和</a:t>
              </a:r>
              <a:endParaRPr lang="zh-CN" altLang="en-US" sz="2800"/>
            </a:p>
            <a:p>
              <a:pPr algn="ctr"/>
              <a:r>
                <a:rPr lang="zh-CN" altLang="en-US" sz="2800"/>
                <a:t>修改个人信息状态图</a:t>
              </a:r>
              <a:endParaRPr lang="zh-CN" altLang="en-US" sz="2800"/>
            </a:p>
          </p:txBody>
        </p:sp>
        <p:pic>
          <p:nvPicPr>
            <p:cNvPr id="24" name="图片 23" descr="rgregister"/>
            <p:cNvPicPr>
              <a:picLocks noChangeAspect="1"/>
            </p:cNvPicPr>
            <p:nvPr/>
          </p:nvPicPr>
          <p:blipFill>
            <a:blip r:embed="rId6"/>
            <a:stretch>
              <a:fillRect/>
            </a:stretch>
          </p:blipFill>
          <p:spPr>
            <a:xfrm>
              <a:off x="827" y="914"/>
              <a:ext cx="9099" cy="9719"/>
            </a:xfrm>
            <a:prstGeom prst="rect">
              <a:avLst/>
            </a:prstGeom>
          </p:spPr>
        </p:pic>
      </p:grpSp>
      <p:grpSp>
        <p:nvGrpSpPr>
          <p:cNvPr id="28" name="组合 27"/>
          <p:cNvGrpSpPr/>
          <p:nvPr/>
        </p:nvGrpSpPr>
        <p:grpSpPr>
          <a:xfrm>
            <a:off x="1758315" y="738505"/>
            <a:ext cx="8140700" cy="6266180"/>
            <a:chOff x="2453" y="1060"/>
            <a:chExt cx="12820" cy="9868"/>
          </a:xfrm>
        </p:grpSpPr>
        <p:pic>
          <p:nvPicPr>
            <p:cNvPr id="26" name="图片 25" descr="rgchat"/>
            <p:cNvPicPr>
              <a:picLocks noChangeAspect="1"/>
            </p:cNvPicPr>
            <p:nvPr/>
          </p:nvPicPr>
          <p:blipFill>
            <a:blip r:embed="rId7"/>
            <a:stretch>
              <a:fillRect/>
            </a:stretch>
          </p:blipFill>
          <p:spPr>
            <a:xfrm>
              <a:off x="2453" y="1060"/>
              <a:ext cx="4449" cy="9868"/>
            </a:xfrm>
            <a:prstGeom prst="rect">
              <a:avLst/>
            </a:prstGeom>
          </p:spPr>
        </p:pic>
        <p:sp>
          <p:nvSpPr>
            <p:cNvPr id="27" name="矩形 26"/>
            <p:cNvSpPr/>
            <p:nvPr/>
          </p:nvSpPr>
          <p:spPr>
            <a:xfrm>
              <a:off x="8425" y="4895"/>
              <a:ext cx="6848" cy="219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p>
              <a:pPr algn="ctr"/>
              <a:r>
                <a:rPr lang="zh-CN" altLang="en-US" sz="2800"/>
                <a:t>系统用户聊天状态图</a:t>
              </a:r>
              <a:endParaRPr lang="zh-CN" altLang="en-US" sz="2800"/>
            </a:p>
          </p:txBody>
        </p:sp>
      </p:grpSp>
      <p:grpSp>
        <p:nvGrpSpPr>
          <p:cNvPr id="21" name="组合 20"/>
          <p:cNvGrpSpPr/>
          <p:nvPr/>
        </p:nvGrpSpPr>
        <p:grpSpPr>
          <a:xfrm>
            <a:off x="707390" y="1021715"/>
            <a:ext cx="9616440" cy="5231765"/>
            <a:chOff x="1320" y="1977"/>
            <a:chExt cx="15144" cy="8239"/>
          </a:xfrm>
        </p:grpSpPr>
        <p:sp>
          <p:nvSpPr>
            <p:cNvPr id="19" name="矩形 18"/>
            <p:cNvSpPr/>
            <p:nvPr/>
          </p:nvSpPr>
          <p:spPr>
            <a:xfrm>
              <a:off x="11071" y="5498"/>
              <a:ext cx="5393" cy="169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p>
              <a:pPr algn="ctr"/>
              <a:r>
                <a:rPr lang="zh-CN" altLang="en-US" sz="2800"/>
                <a:t>系统构件</a:t>
              </a:r>
              <a:r>
                <a:rPr lang="zh-CN" altLang="en-US" sz="2800"/>
                <a:t>图</a:t>
              </a:r>
              <a:endParaRPr lang="zh-CN" altLang="en-US" sz="2800"/>
            </a:p>
          </p:txBody>
        </p:sp>
        <p:pic>
          <p:nvPicPr>
            <p:cNvPr id="20" name="图片 19" descr="rg构件"/>
            <p:cNvPicPr>
              <a:picLocks noChangeAspect="1"/>
            </p:cNvPicPr>
            <p:nvPr/>
          </p:nvPicPr>
          <p:blipFill>
            <a:blip r:embed="rId8"/>
            <a:stretch>
              <a:fillRect/>
            </a:stretch>
          </p:blipFill>
          <p:spPr>
            <a:xfrm>
              <a:off x="1320" y="1977"/>
              <a:ext cx="7759" cy="8239"/>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7"/>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25"/>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28"/>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21"/>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en-US" altLang="zh-CN" dirty="0">
                <a:sym typeface="+mn-ea"/>
              </a:rPr>
              <a:t>4 . 2 </a:t>
            </a:r>
            <a:r>
              <a:rPr lang="zh-CN" altLang="en-US" dirty="0">
                <a:sym typeface="+mn-ea"/>
              </a:rPr>
              <a:t>总结 </a:t>
            </a:r>
            <a:r>
              <a:rPr lang="en-US" altLang="zh-CN" dirty="0">
                <a:sym typeface="+mn-ea"/>
              </a:rPr>
              <a:t>--- </a:t>
            </a:r>
            <a:r>
              <a:rPr lang="zh-CN" altLang="en-US" dirty="0"/>
              <a:t>测试</a:t>
            </a:r>
            <a:r>
              <a:rPr lang="zh-CN" altLang="en-US" dirty="0"/>
              <a:t>设计</a:t>
            </a:r>
            <a:endParaRPr lang="zh-CN" altLang="en-US" dirty="0"/>
          </a:p>
        </p:txBody>
      </p:sp>
      <p:sp>
        <p:nvSpPr>
          <p:cNvPr id="3" name="内容占位符 2"/>
          <p:cNvSpPr>
            <a:spLocks noGrp="1"/>
          </p:cNvSpPr>
          <p:nvPr>
            <p:ph idx="1"/>
          </p:nvPr>
        </p:nvSpPr>
        <p:spPr/>
        <p:txBody>
          <a:bodyPr/>
          <a:lstStyle/>
          <a:p>
            <a:r>
              <a:rPr lang="zh-CN" altLang="en-US" dirty="0"/>
              <a:t>单元测试</a:t>
            </a:r>
            <a:endParaRPr lang="zh-CN" altLang="en-US" dirty="0"/>
          </a:p>
          <a:p>
            <a:r>
              <a:rPr lang="zh-CN" altLang="en-US" dirty="0"/>
              <a:t>集成测试</a:t>
            </a:r>
            <a:endParaRPr lang="zh-CN" altLang="en-US" dirty="0"/>
          </a:p>
          <a:p>
            <a:r>
              <a:rPr lang="zh-CN" altLang="en-US" dirty="0"/>
              <a:t>控制器测试</a:t>
            </a:r>
            <a:endParaRPr lang="zh-CN" altLang="en-US" dirty="0"/>
          </a:p>
          <a:p>
            <a:r>
              <a:rPr lang="zh-CN" altLang="en-US" dirty="0"/>
              <a:t>模型测试</a:t>
            </a:r>
            <a:endParaRPr lang="zh-CN" alt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5" name="TextBox 23"/>
          <p:cNvSpPr txBox="1">
            <a:spLocks noChangeArrowheads="1"/>
          </p:cNvSpPr>
          <p:nvPr/>
        </p:nvSpPr>
        <p:spPr bwMode="auto">
          <a:xfrm>
            <a:off x="3778039" y="3320558"/>
            <a:ext cx="5614382" cy="1291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50000"/>
              </a:lnSpc>
              <a:spcBef>
                <a:spcPct val="0"/>
              </a:spcBef>
              <a:spcAft>
                <a:spcPct val="0"/>
              </a:spcAft>
              <a:buClrTx/>
              <a:buSzTx/>
              <a:buFontTx/>
              <a:buNone/>
              <a:defRPr/>
            </a:pPr>
            <a:r>
              <a:rPr kumimoji="0" lang="en-US" altLang="zh-CN"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预期目标完成情况     </a:t>
            </a:r>
            <a:r>
              <a:rPr kumimoji="0" lang="en-US" altLang="zh-CN"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小组分工</a:t>
            </a:r>
            <a:r>
              <a:rPr kumimoji="0" lang="zh-CN" altLang="en-US"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  </a:t>
            </a:r>
            <a:endParaRPr kumimoji="0" lang="en-US" altLang="zh-CN"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3765" rtl="0" eaLnBrk="1" fontAlgn="base" latinLnBrk="0" hangingPunct="1">
              <a:lnSpc>
                <a:spcPct val="150000"/>
              </a:lnSpc>
              <a:spcBef>
                <a:spcPct val="0"/>
              </a:spcBef>
              <a:spcAft>
                <a:spcPct val="0"/>
              </a:spcAft>
              <a:buClrTx/>
              <a:buSzTx/>
              <a:buFontTx/>
              <a:buNone/>
              <a:defRPr/>
            </a:pPr>
            <a:endParaRPr kumimoji="0" lang="zh-CN" altLang="en-US"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0246" name="TextBox 25"/>
          <p:cNvSpPr txBox="1">
            <a:spLocks noChangeArrowheads="1"/>
          </p:cNvSpPr>
          <p:nvPr/>
        </p:nvSpPr>
        <p:spPr bwMode="auto">
          <a:xfrm>
            <a:off x="3778363" y="2613447"/>
            <a:ext cx="550806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4000" b="1" i="0" u="none" strike="noStrike" kern="1200" cap="none" spc="0" normalizeH="0" baseline="0" noProof="0" dirty="0">
                <a:ln>
                  <a:noFill/>
                </a:ln>
                <a:solidFill>
                  <a:srgbClr val="FDCB34"/>
                </a:solidFill>
                <a:effectLst/>
                <a:uLnTx/>
                <a:uFillTx/>
                <a:latin typeface="微软雅黑" panose="020B0503020204020204" pitchFamily="34" charset="-122"/>
                <a:ea typeface="微软雅黑" panose="020B0503020204020204" pitchFamily="34" charset="-122"/>
                <a:cs typeface="+mn-cs"/>
              </a:rPr>
              <a:t>总结</a:t>
            </a:r>
            <a:endParaRPr kumimoji="0" lang="zh-CN" altLang="en-US" sz="4000" b="1" i="0" u="none" strike="noStrike" kern="1200" cap="none" spc="0" normalizeH="0" baseline="0" noProof="0" dirty="0">
              <a:ln>
                <a:noFill/>
              </a:ln>
              <a:solidFill>
                <a:srgbClr val="FDCB34"/>
              </a:solidFill>
              <a:effectLst/>
              <a:uLnTx/>
              <a:uFillTx/>
              <a:latin typeface="微软雅黑" panose="020B0503020204020204" pitchFamily="34" charset="-122"/>
              <a:ea typeface="微软雅黑" panose="020B0503020204020204" pitchFamily="34" charset="-122"/>
              <a:cs typeface="+mn-cs"/>
            </a:endParaRPr>
          </a:p>
        </p:txBody>
      </p:sp>
      <p:sp>
        <p:nvSpPr>
          <p:cNvPr id="10247" name="TextBox 26"/>
          <p:cNvSpPr txBox="1">
            <a:spLocks noChangeArrowheads="1"/>
          </p:cNvSpPr>
          <p:nvPr/>
        </p:nvSpPr>
        <p:spPr bwMode="auto">
          <a:xfrm>
            <a:off x="1198095" y="2245187"/>
            <a:ext cx="1875790" cy="193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05</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descr="横版组合——透明.png"/>
          <p:cNvPicPr>
            <a:picLocks noChangeAspect="1"/>
          </p:cNvPicPr>
          <p:nvPr/>
        </p:nvPicPr>
        <p:blipFill>
          <a:blip r:embed="rId1"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4055" y="-15240"/>
            <a:ext cx="10515600" cy="1021543"/>
          </a:xfrm>
        </p:spPr>
        <p:txBody>
          <a:bodyPr/>
          <a:lstStyle/>
          <a:p>
            <a:r>
              <a:rPr lang="en-US" altLang="zh-CN" dirty="0"/>
              <a:t>5 . 1 </a:t>
            </a:r>
            <a:r>
              <a:rPr lang="zh-CN" altLang="en-US" dirty="0"/>
              <a:t>总结 </a:t>
            </a:r>
            <a:r>
              <a:rPr lang="en-US" altLang="zh-CN" dirty="0"/>
              <a:t>--- </a:t>
            </a:r>
            <a:r>
              <a:rPr lang="zh-CN" altLang="en-US" dirty="0"/>
              <a:t>预期目标完成情况</a:t>
            </a:r>
            <a:endParaRPr lang="zh-CN" altLang="en-US" dirty="0"/>
          </a:p>
        </p:txBody>
      </p:sp>
      <p:sp>
        <p:nvSpPr>
          <p:cNvPr id="3" name="内容占位符 2"/>
          <p:cNvSpPr>
            <a:spLocks noGrp="1"/>
          </p:cNvSpPr>
          <p:nvPr>
            <p:ph idx="1"/>
          </p:nvPr>
        </p:nvSpPr>
        <p:spPr/>
        <p:txBody>
          <a:bodyPr/>
          <a:lstStyle/>
          <a:p>
            <a:pPr>
              <a:buFont typeface="Wingdings" panose="05000000000000000000" charset="0"/>
              <a:buChar char=""/>
            </a:pPr>
            <a:r>
              <a:rPr lang="zh-CN" altLang="en-US" dirty="0"/>
              <a:t>用户信息查看修改</a:t>
            </a:r>
            <a:endParaRPr lang="zh-CN" altLang="en-US" dirty="0"/>
          </a:p>
          <a:p>
            <a:pPr>
              <a:buFont typeface="Wingdings" panose="05000000000000000000" charset="0"/>
              <a:buChar char=""/>
            </a:pPr>
            <a:r>
              <a:rPr lang="zh-CN" altLang="en-US" dirty="0"/>
              <a:t>好友申请</a:t>
            </a:r>
            <a:endParaRPr lang="zh-CN" altLang="en-US" dirty="0"/>
          </a:p>
          <a:p>
            <a:pPr>
              <a:buFont typeface="Wingdings" panose="05000000000000000000" charset="0"/>
              <a:buChar char=""/>
            </a:pPr>
            <a:r>
              <a:rPr lang="zh-CN" altLang="en-US" dirty="0"/>
              <a:t>聊天机器人</a:t>
            </a:r>
            <a:endParaRPr lang="zh-CN" altLang="en-US" dirty="0"/>
          </a:p>
          <a:p>
            <a:pPr>
              <a:buFont typeface="Wingdings" panose="05000000000000000000" charset="0"/>
              <a:buChar char=""/>
            </a:pPr>
            <a:r>
              <a:rPr lang="zh-CN" altLang="en-US" dirty="0"/>
              <a:t>消息状态提示</a:t>
            </a:r>
            <a:endParaRPr lang="zh-CN" altLang="en-US" dirty="0"/>
          </a:p>
          <a:p>
            <a:pPr>
              <a:buFont typeface="Wingdings" panose="05000000000000000000" charset="0"/>
              <a:buChar char=""/>
            </a:pPr>
            <a:r>
              <a:rPr lang="zh-CN" altLang="en-US" dirty="0"/>
              <a:t>新消息提示</a:t>
            </a:r>
            <a:endParaRPr lang="zh-CN" altLang="en-US" dirty="0"/>
          </a:p>
          <a:p>
            <a:pPr>
              <a:buFont typeface="Wingdings" panose="05000000000000000000" charset="0"/>
              <a:buChar char=""/>
            </a:pPr>
            <a:r>
              <a:rPr lang="zh-CN" altLang="en-US" dirty="0"/>
              <a:t>消息屏蔽与置顶</a:t>
            </a:r>
            <a:endParaRPr lang="zh-CN" altLang="en-US" dirty="0"/>
          </a:p>
          <a:p>
            <a:pPr>
              <a:buFont typeface="Wingdings" panose="05000000000000000000" charset="0"/>
              <a:buChar char=""/>
            </a:pPr>
            <a:endParaRPr lang="zh-CN" altLang="en-US" dirty="0"/>
          </a:p>
          <a:p>
            <a:pPr>
              <a:buClr>
                <a:srgbClr val="FF0000"/>
              </a:buClr>
              <a:buFont typeface="Wingdings" panose="05000000000000000000" charset="0"/>
              <a:buChar char=""/>
            </a:pPr>
            <a:r>
              <a:rPr lang="zh-CN" altLang="en-US" dirty="0"/>
              <a:t>额外实现</a:t>
            </a:r>
            <a:r>
              <a:rPr lang="zh-CN" altLang="en-US" dirty="0"/>
              <a:t>功能——管理员界面</a:t>
            </a:r>
            <a:endParaRPr lang="zh-CN" alt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9930" y="0"/>
            <a:ext cx="10515600" cy="1021543"/>
          </a:xfrm>
        </p:spPr>
        <p:txBody>
          <a:bodyPr/>
          <a:lstStyle/>
          <a:p>
            <a:r>
              <a:rPr lang="en-US" altLang="zh-CN" dirty="0">
                <a:sym typeface="+mn-ea"/>
              </a:rPr>
              <a:t>5 . 2 </a:t>
            </a:r>
            <a:r>
              <a:rPr lang="zh-CN" altLang="en-US" dirty="0">
                <a:sym typeface="+mn-ea"/>
              </a:rPr>
              <a:t>总结 </a:t>
            </a:r>
            <a:r>
              <a:rPr lang="en-US" altLang="zh-CN" dirty="0">
                <a:sym typeface="+mn-ea"/>
              </a:rPr>
              <a:t>--- </a:t>
            </a:r>
            <a:r>
              <a:rPr lang="zh-CN" altLang="en-US" dirty="0"/>
              <a:t>小组分工</a:t>
            </a:r>
            <a:endParaRPr lang="zh-CN" altLang="en-US" dirty="0"/>
          </a:p>
        </p:txBody>
      </p:sp>
      <p:sp>
        <p:nvSpPr>
          <p:cNvPr id="3" name="内容占位符 2"/>
          <p:cNvSpPr>
            <a:spLocks noGrp="1"/>
          </p:cNvSpPr>
          <p:nvPr>
            <p:ph idx="1"/>
          </p:nvPr>
        </p:nvSpPr>
        <p:spPr/>
        <p:txBody>
          <a:bodyPr/>
          <a:lstStyle/>
          <a:p>
            <a:r>
              <a:rPr lang="zh-CN" altLang="en-US" dirty="0">
                <a:sym typeface="+mn-ea"/>
              </a:rPr>
              <a:t>黄悦凯    </a:t>
            </a:r>
            <a:endParaRPr lang="zh-CN" altLang="en-US" dirty="0">
              <a:sym typeface="+mn-ea"/>
            </a:endParaRPr>
          </a:p>
          <a:p>
            <a:r>
              <a:rPr lang="zh-CN" altLang="en-US" dirty="0">
                <a:sym typeface="+mn-ea"/>
              </a:rPr>
              <a:t>刘 哲    </a:t>
            </a:r>
            <a:endParaRPr lang="zh-CN" altLang="en-US" dirty="0">
              <a:sym typeface="+mn-ea"/>
            </a:endParaRPr>
          </a:p>
          <a:p>
            <a:r>
              <a:rPr lang="zh-CN" altLang="en-US" dirty="0"/>
              <a:t>唐钰葆</a:t>
            </a:r>
            <a:endParaRPr lang="zh-CN" alt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screen"/>
          <a:stretch>
            <a:fillRect/>
          </a:stretch>
        </p:blipFill>
        <p:spPr>
          <a:xfrm>
            <a:off x="489555" y="358903"/>
            <a:ext cx="4265218" cy="900000"/>
          </a:xfrm>
          <a:prstGeom prst="rect">
            <a:avLst/>
          </a:prstGeom>
        </p:spPr>
      </p:pic>
      <p:pic>
        <p:nvPicPr>
          <p:cNvPr id="7" name="图片 6"/>
          <p:cNvPicPr>
            <a:picLocks noChangeAspect="1"/>
          </p:cNvPicPr>
          <p:nvPr/>
        </p:nvPicPr>
        <p:blipFill>
          <a:blip r:embed="rId3"/>
          <a:stretch>
            <a:fillRect/>
          </a:stretch>
        </p:blipFill>
        <p:spPr>
          <a:xfrm>
            <a:off x="2096677" y="2252370"/>
            <a:ext cx="7998645" cy="23532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1" cstate="screen">
            <a:alphaModFix amt="50000"/>
            <a:lum/>
          </a:blip>
          <a:srcRect/>
          <a:stretch>
            <a:fillRect/>
          </a:stretch>
        </a:blipFill>
        <a:effectLst/>
      </p:bgPr>
    </p:bg>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5" name="TextBox 23"/>
          <p:cNvSpPr txBox="1">
            <a:spLocks noChangeArrowheads="1"/>
          </p:cNvSpPr>
          <p:nvPr/>
        </p:nvSpPr>
        <p:spPr bwMode="auto">
          <a:xfrm>
            <a:off x="3792644" y="3064018"/>
            <a:ext cx="5614382" cy="1291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50000"/>
              </a:lnSpc>
              <a:spcBef>
                <a:spcPct val="0"/>
              </a:spcBef>
              <a:spcAft>
                <a:spcPct val="0"/>
              </a:spcAft>
              <a:buClrTx/>
              <a:buSzTx/>
              <a:buFontTx/>
              <a:buNone/>
              <a:defRPr/>
            </a:pPr>
            <a:r>
              <a:rPr kumimoji="0" lang="en-US" altLang="zh-CN"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类似系统     </a:t>
            </a:r>
            <a:r>
              <a:rPr kumimoji="0" lang="en-US" altLang="zh-CN"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背景现状</a:t>
            </a:r>
            <a:endParaRPr kumimoji="0" lang="en-US" altLang="zh-CN"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3765" rtl="0" eaLnBrk="1" fontAlgn="base" latinLnBrk="0" hangingPunct="1">
              <a:lnSpc>
                <a:spcPct val="150000"/>
              </a:lnSpc>
              <a:spcBef>
                <a:spcPct val="0"/>
              </a:spcBef>
              <a:spcAft>
                <a:spcPct val="0"/>
              </a:spcAft>
              <a:buClrTx/>
              <a:buSzTx/>
              <a:buFontTx/>
              <a:buNone/>
              <a:defRPr/>
            </a:pPr>
            <a:r>
              <a:rPr kumimoji="0" lang="en-US" altLang="zh-CN"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痛点介绍</a:t>
            </a:r>
            <a:r>
              <a:rPr kumimoji="0" lang="zh-CN" altLang="en-US"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     </a:t>
            </a:r>
            <a:r>
              <a:rPr kumimoji="0" lang="en-US" altLang="zh-CN"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项目简介</a:t>
            </a:r>
            <a:endParaRPr kumimoji="0" lang="zh-CN" altLang="en-US"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0246" name="TextBox 25"/>
          <p:cNvSpPr txBox="1">
            <a:spLocks noChangeArrowheads="1"/>
          </p:cNvSpPr>
          <p:nvPr/>
        </p:nvSpPr>
        <p:spPr bwMode="auto">
          <a:xfrm>
            <a:off x="3778363" y="2349922"/>
            <a:ext cx="550806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4000" b="1" i="0" u="none" strike="noStrike" kern="1200" cap="none" spc="0" normalizeH="0" baseline="0" noProof="0" dirty="0">
                <a:ln>
                  <a:noFill/>
                </a:ln>
                <a:solidFill>
                  <a:srgbClr val="FDCB34"/>
                </a:solidFill>
                <a:effectLst/>
                <a:uLnTx/>
                <a:uFillTx/>
                <a:latin typeface="微软雅黑" panose="020B0503020204020204" pitchFamily="34" charset="-122"/>
                <a:ea typeface="微软雅黑" panose="020B0503020204020204" pitchFamily="34" charset="-122"/>
                <a:cs typeface="+mn-cs"/>
              </a:rPr>
              <a:t>项目介绍</a:t>
            </a:r>
            <a:endParaRPr kumimoji="0" lang="zh-CN" altLang="en-US" sz="4000" b="1" i="0" u="none" strike="noStrike" kern="1200" cap="none" spc="0" normalizeH="0" baseline="0" noProof="0" dirty="0">
              <a:ln>
                <a:noFill/>
              </a:ln>
              <a:solidFill>
                <a:srgbClr val="FDCB34"/>
              </a:solidFill>
              <a:effectLst/>
              <a:uLnTx/>
              <a:uFillTx/>
              <a:latin typeface="微软雅黑" panose="020B0503020204020204" pitchFamily="34" charset="-122"/>
              <a:ea typeface="微软雅黑" panose="020B0503020204020204" pitchFamily="34" charset="-122"/>
              <a:cs typeface="+mn-cs"/>
            </a:endParaRPr>
          </a:p>
        </p:txBody>
      </p:sp>
      <p:sp>
        <p:nvSpPr>
          <p:cNvPr id="10247" name="TextBox 26"/>
          <p:cNvSpPr txBox="1">
            <a:spLocks noChangeArrowheads="1"/>
          </p:cNvSpPr>
          <p:nvPr/>
        </p:nvSpPr>
        <p:spPr bwMode="auto">
          <a:xfrm>
            <a:off x="1198095" y="2245187"/>
            <a:ext cx="2081987" cy="1937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01</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descr="横版组合——透明.png"/>
          <p:cNvPicPr>
            <a:picLocks noChangeAspect="1"/>
          </p:cNvPicPr>
          <p:nvPr/>
        </p:nvPicPr>
        <p:blipFill>
          <a:blip r:embed="rId2"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normAutofit/>
          </a:bodyPr>
          <a:lstStyle/>
          <a:p>
            <a:r>
              <a:rPr lang="en-US" altLang="zh-CN" dirty="0">
                <a:sym typeface="+mn-ea"/>
              </a:rPr>
              <a:t>1 . 1  </a:t>
            </a:r>
            <a:r>
              <a:rPr lang="zh-CN" altLang="en-US" dirty="0">
                <a:sym typeface="+mn-ea"/>
              </a:rPr>
              <a:t>项目介绍 </a:t>
            </a:r>
            <a:r>
              <a:rPr lang="en-US" altLang="zh-CN" dirty="0">
                <a:sym typeface="+mn-ea"/>
              </a:rPr>
              <a:t>--- </a:t>
            </a:r>
            <a:r>
              <a:rPr lang="zh-CN" altLang="en-US" dirty="0">
                <a:sym typeface="+mn-ea"/>
              </a:rPr>
              <a:t>类似系统</a:t>
            </a:r>
            <a:endParaRPr lang="zh-CN" altLang="en-US" dirty="0">
              <a:sym typeface="+mn-ea"/>
            </a:endParaRPr>
          </a:p>
        </p:txBody>
      </p:sp>
      <p:sp>
        <p:nvSpPr>
          <p:cNvPr id="3" name="内容占位符 2"/>
          <p:cNvSpPr>
            <a:spLocks noGrp="1"/>
          </p:cNvSpPr>
          <p:nvPr>
            <p:ph idx="1"/>
          </p:nvPr>
        </p:nvSpPr>
        <p:spPr>
          <a:xfrm>
            <a:off x="1454785" y="8635013"/>
            <a:ext cx="10515600" cy="5061482"/>
          </a:xfrm>
        </p:spPr>
        <p:txBody>
          <a:bodyPr/>
          <a:lstStyle/>
          <a:p>
            <a:pPr marL="0" indent="0">
              <a:buNone/>
            </a:pPr>
            <a:r>
              <a:rPr lang="en-US" altLang="zh-CN" dirty="0"/>
              <a:t> </a:t>
            </a:r>
            <a:endParaRPr lang="en-US" altLang="zh-CN" dirty="0"/>
          </a:p>
        </p:txBody>
      </p:sp>
      <p:pic>
        <p:nvPicPr>
          <p:cNvPr id="4" name="图片 3"/>
          <p:cNvPicPr>
            <a:picLocks noChangeAspect="1"/>
          </p:cNvPicPr>
          <p:nvPr/>
        </p:nvPicPr>
        <p:blipFill>
          <a:blip r:embed="rId1"/>
          <a:stretch>
            <a:fillRect/>
          </a:stretch>
        </p:blipFill>
        <p:spPr>
          <a:xfrm>
            <a:off x="3743960" y="4262866"/>
            <a:ext cx="1529080" cy="1493520"/>
          </a:xfrm>
          <a:prstGeom prst="rect">
            <a:avLst/>
          </a:prstGeom>
        </p:spPr>
      </p:pic>
      <p:pic>
        <p:nvPicPr>
          <p:cNvPr id="5" name="图片 4"/>
          <p:cNvPicPr>
            <a:picLocks noChangeAspect="1"/>
          </p:cNvPicPr>
          <p:nvPr/>
        </p:nvPicPr>
        <p:blipFill>
          <a:blip r:embed="rId2"/>
          <a:stretch>
            <a:fillRect/>
          </a:stretch>
        </p:blipFill>
        <p:spPr>
          <a:xfrm>
            <a:off x="8546465" y="1523250"/>
            <a:ext cx="1429385" cy="1417320"/>
          </a:xfrm>
          <a:prstGeom prst="rect">
            <a:avLst/>
          </a:prstGeom>
        </p:spPr>
      </p:pic>
      <p:pic>
        <p:nvPicPr>
          <p:cNvPr id="6" name="图片 5"/>
          <p:cNvPicPr>
            <a:picLocks noChangeAspect="1"/>
          </p:cNvPicPr>
          <p:nvPr/>
        </p:nvPicPr>
        <p:blipFill>
          <a:blip r:embed="rId3"/>
          <a:stretch>
            <a:fillRect/>
          </a:stretch>
        </p:blipFill>
        <p:spPr>
          <a:xfrm>
            <a:off x="6731000" y="4277360"/>
            <a:ext cx="1546860" cy="1627505"/>
          </a:xfrm>
          <a:prstGeom prst="rect">
            <a:avLst/>
          </a:prstGeom>
        </p:spPr>
      </p:pic>
      <p:sp>
        <p:nvSpPr>
          <p:cNvPr id="7" name="文本框 6"/>
          <p:cNvSpPr txBox="1"/>
          <p:nvPr/>
        </p:nvSpPr>
        <p:spPr>
          <a:xfrm>
            <a:off x="3412490" y="6043406"/>
            <a:ext cx="2328545" cy="368300"/>
          </a:xfrm>
          <a:prstGeom prst="rect">
            <a:avLst/>
          </a:prstGeom>
          <a:noFill/>
        </p:spPr>
        <p:txBody>
          <a:bodyPr wrap="square" rtlCol="0">
            <a:spAutoFit/>
          </a:bodyPr>
          <a:lstStyle/>
          <a:p>
            <a:pPr algn="ctr"/>
            <a:r>
              <a:rPr lang="zh-CN" altLang="en-US"/>
              <a:t>苹果  </a:t>
            </a:r>
            <a:r>
              <a:rPr lang="en-US" altLang="zh-CN"/>
              <a:t>Siri</a:t>
            </a:r>
            <a:endParaRPr lang="en-US" altLang="zh-CN"/>
          </a:p>
        </p:txBody>
      </p:sp>
      <p:sp>
        <p:nvSpPr>
          <p:cNvPr id="9" name="文本框 8"/>
          <p:cNvSpPr txBox="1"/>
          <p:nvPr/>
        </p:nvSpPr>
        <p:spPr>
          <a:xfrm>
            <a:off x="6220460" y="6099810"/>
            <a:ext cx="2328545" cy="368300"/>
          </a:xfrm>
          <a:prstGeom prst="rect">
            <a:avLst/>
          </a:prstGeom>
          <a:noFill/>
        </p:spPr>
        <p:txBody>
          <a:bodyPr wrap="square" rtlCol="0">
            <a:spAutoFit/>
          </a:bodyPr>
          <a:lstStyle/>
          <a:p>
            <a:pPr algn="ctr"/>
            <a:r>
              <a:rPr lang="zh-CN" altLang="en-US"/>
              <a:t>百度   小度</a:t>
            </a:r>
            <a:endParaRPr lang="zh-CN" altLang="en-US"/>
          </a:p>
        </p:txBody>
      </p:sp>
      <p:pic>
        <p:nvPicPr>
          <p:cNvPr id="11" name="图片 10"/>
          <p:cNvPicPr>
            <a:picLocks noChangeAspect="1"/>
          </p:cNvPicPr>
          <p:nvPr/>
        </p:nvPicPr>
        <p:blipFill>
          <a:blip r:embed="rId4"/>
          <a:stretch>
            <a:fillRect/>
          </a:stretch>
        </p:blipFill>
        <p:spPr>
          <a:xfrm>
            <a:off x="5327015" y="1540510"/>
            <a:ext cx="1514475" cy="1417320"/>
          </a:xfrm>
          <a:prstGeom prst="rect">
            <a:avLst/>
          </a:prstGeom>
        </p:spPr>
      </p:pic>
      <p:sp>
        <p:nvSpPr>
          <p:cNvPr id="13" name="文本框 12"/>
          <p:cNvSpPr txBox="1"/>
          <p:nvPr/>
        </p:nvSpPr>
        <p:spPr>
          <a:xfrm>
            <a:off x="4919980" y="3244850"/>
            <a:ext cx="2328545" cy="368300"/>
          </a:xfrm>
          <a:prstGeom prst="rect">
            <a:avLst/>
          </a:prstGeom>
          <a:noFill/>
        </p:spPr>
        <p:txBody>
          <a:bodyPr wrap="square" rtlCol="0">
            <a:spAutoFit/>
          </a:bodyPr>
          <a:lstStyle/>
          <a:p>
            <a:pPr algn="ctr"/>
            <a:r>
              <a:rPr lang="zh-CN" altLang="en-US" dirty="0"/>
              <a:t>微软  </a:t>
            </a:r>
            <a:r>
              <a:rPr lang="en-US" altLang="zh-CN" dirty="0"/>
              <a:t>Cortana</a:t>
            </a:r>
            <a:endParaRPr lang="en-US" altLang="zh-CN" dirty="0"/>
          </a:p>
        </p:txBody>
      </p:sp>
      <p:sp>
        <p:nvSpPr>
          <p:cNvPr id="14" name="文本框 13"/>
          <p:cNvSpPr txBox="1"/>
          <p:nvPr/>
        </p:nvSpPr>
        <p:spPr>
          <a:xfrm>
            <a:off x="8096885" y="3244850"/>
            <a:ext cx="2328545" cy="368300"/>
          </a:xfrm>
          <a:prstGeom prst="rect">
            <a:avLst/>
          </a:prstGeom>
          <a:noFill/>
        </p:spPr>
        <p:txBody>
          <a:bodyPr wrap="square" rtlCol="0">
            <a:spAutoFit/>
          </a:bodyPr>
          <a:lstStyle/>
          <a:p>
            <a:pPr algn="ctr"/>
            <a:r>
              <a:rPr lang="zh-CN" altLang="en-US"/>
              <a:t>微软  小冰</a:t>
            </a:r>
            <a:endParaRPr lang="zh-CN" altLang="en-US"/>
          </a:p>
        </p:txBody>
      </p:sp>
      <p:pic>
        <p:nvPicPr>
          <p:cNvPr id="15" name="图片 14"/>
          <p:cNvPicPr>
            <a:picLocks noChangeAspect="1"/>
          </p:cNvPicPr>
          <p:nvPr/>
        </p:nvPicPr>
        <p:blipFill>
          <a:blip r:embed="rId5"/>
          <a:stretch>
            <a:fillRect/>
          </a:stretch>
        </p:blipFill>
        <p:spPr>
          <a:xfrm>
            <a:off x="1766570" y="1390015"/>
            <a:ext cx="1974215" cy="1718310"/>
          </a:xfrm>
          <a:prstGeom prst="rect">
            <a:avLst/>
          </a:prstGeom>
        </p:spPr>
      </p:pic>
      <p:sp>
        <p:nvSpPr>
          <p:cNvPr id="17" name="文本框 16"/>
          <p:cNvSpPr txBox="1"/>
          <p:nvPr/>
        </p:nvSpPr>
        <p:spPr>
          <a:xfrm>
            <a:off x="1589405" y="3244850"/>
            <a:ext cx="2328545" cy="368300"/>
          </a:xfrm>
          <a:prstGeom prst="rect">
            <a:avLst/>
          </a:prstGeom>
          <a:noFill/>
        </p:spPr>
        <p:txBody>
          <a:bodyPr wrap="square" rtlCol="0">
            <a:spAutoFit/>
          </a:bodyPr>
          <a:lstStyle/>
          <a:p>
            <a:pPr algn="ctr"/>
            <a:r>
              <a:rPr lang="zh-CN" altLang="en-US"/>
              <a:t>谷歌 </a:t>
            </a:r>
            <a:r>
              <a:rPr lang="en-US" altLang="zh-CN"/>
              <a:t>Now</a:t>
            </a:r>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en-US" altLang="zh-CN" dirty="0"/>
              <a:t>1 . 2  </a:t>
            </a:r>
            <a:r>
              <a:rPr lang="zh-CN" altLang="en-US" dirty="0"/>
              <a:t>项目介绍 </a:t>
            </a:r>
            <a:r>
              <a:rPr lang="en-US" altLang="zh-CN" dirty="0"/>
              <a:t>--- </a:t>
            </a:r>
            <a:r>
              <a:rPr lang="zh-CN" altLang="en-US" dirty="0"/>
              <a:t>背景现状</a:t>
            </a:r>
            <a:endParaRPr lang="zh-CN" altLang="en-US" dirty="0"/>
          </a:p>
        </p:txBody>
      </p:sp>
      <p:sp>
        <p:nvSpPr>
          <p:cNvPr id="3" name="内容占位符 2"/>
          <p:cNvSpPr>
            <a:spLocks noGrp="1"/>
          </p:cNvSpPr>
          <p:nvPr>
            <p:ph idx="1"/>
          </p:nvPr>
        </p:nvSpPr>
        <p:spPr>
          <a:xfrm>
            <a:off x="838200" y="1340485"/>
            <a:ext cx="10909300" cy="5061585"/>
          </a:xfrm>
        </p:spPr>
        <p:txBody>
          <a:bodyPr>
            <a:normAutofit/>
          </a:bodyPr>
          <a:lstStyle/>
          <a:p>
            <a:pPr marL="0" indent="0">
              <a:lnSpc>
                <a:spcPct val="100000"/>
              </a:lnSpc>
              <a:buNone/>
            </a:pPr>
            <a:r>
              <a:rPr lang="en-US" altLang="zh-CN" sz="2400" dirty="0"/>
              <a:t>	</a:t>
            </a:r>
            <a:r>
              <a:rPr lang="en-US" altLang="zh-CN" dirty="0"/>
              <a:t>AI</a:t>
            </a:r>
            <a:r>
              <a:rPr lang="zh-CN" altLang="en-US" dirty="0"/>
              <a:t>的发展使得聊天机器人的智能程度增高，目前的聊天机器人主要分为以下两种：</a:t>
            </a:r>
            <a:endParaRPr lang="zh-CN" altLang="en-US" dirty="0"/>
          </a:p>
          <a:p>
            <a:pPr marL="0" indent="0">
              <a:lnSpc>
                <a:spcPct val="50000"/>
              </a:lnSpc>
              <a:buNone/>
            </a:pPr>
            <a:endParaRPr lang="zh-CN" altLang="en-US" dirty="0"/>
          </a:p>
          <a:p>
            <a:r>
              <a:rPr lang="zh-CN" altLang="en-US" sz="2400" b="1" dirty="0">
                <a:sym typeface="+mn-ea"/>
              </a:rPr>
              <a:t>助理型聊天机器人</a:t>
            </a:r>
            <a:r>
              <a:rPr lang="zh-CN" altLang="en-US" sz="2400" dirty="0">
                <a:sym typeface="+mn-ea"/>
              </a:rPr>
              <a:t>————用于客户服务于资讯的获取</a:t>
            </a:r>
            <a:endParaRPr lang="en-US" altLang="zh-CN" sz="2400" dirty="0">
              <a:sym typeface="+mn-ea"/>
            </a:endParaRPr>
          </a:p>
          <a:p>
            <a:endParaRPr lang="zh-CN" altLang="en-US" sz="2400" dirty="0"/>
          </a:p>
          <a:p>
            <a:r>
              <a:rPr lang="zh-CN" altLang="en-US" sz="2400" b="1" dirty="0">
                <a:sym typeface="+mn-ea"/>
              </a:rPr>
              <a:t>非助理型聊天机器人</a:t>
            </a:r>
            <a:r>
              <a:rPr lang="zh-CN" altLang="en-US" sz="2400" dirty="0">
                <a:sym typeface="+mn-ea"/>
              </a:rPr>
              <a:t>———以娱乐为目的的社交聊天机器人</a:t>
            </a:r>
            <a:endParaRPr lang="en-US" altLang="zh-CN" sz="2400" dirty="0">
              <a:sym typeface="+mn-ea"/>
            </a:endParaRPr>
          </a:p>
          <a:p>
            <a:endParaRPr lang="en-US" altLang="zh-CN" sz="2400" dirty="0">
              <a:sym typeface="+mn-ea"/>
            </a:endParaRPr>
          </a:p>
          <a:p>
            <a:pPr marL="0" indent="0">
              <a:buNone/>
            </a:pPr>
            <a:r>
              <a:rPr lang="en-US" altLang="zh-CN" sz="2400" dirty="0">
                <a:sym typeface="+mn-ea"/>
              </a:rPr>
              <a:t>	</a:t>
            </a:r>
            <a:r>
              <a:rPr lang="zh-CN" altLang="en-US" dirty="0">
                <a:sym typeface="+mn-ea"/>
              </a:rPr>
              <a:t>现状：普适性机器人较多，专业机器人较少</a:t>
            </a:r>
            <a:endParaRPr lang="en-US" altLang="zh-CN" dirty="0">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en-US" altLang="zh-CN" dirty="0"/>
              <a:t>1 . 3  </a:t>
            </a:r>
            <a:r>
              <a:rPr lang="zh-CN" altLang="en-US" dirty="0"/>
              <a:t>项目介绍 </a:t>
            </a:r>
            <a:r>
              <a:rPr lang="en-US" altLang="zh-CN" dirty="0"/>
              <a:t>--- </a:t>
            </a:r>
            <a:r>
              <a:rPr lang="zh-CN" altLang="en-US" dirty="0"/>
              <a:t>痛点介绍</a:t>
            </a:r>
            <a:endParaRPr lang="zh-CN" altLang="en-US" dirty="0"/>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847343" y="1230283"/>
            <a:ext cx="2818164" cy="5012575"/>
          </a:xfrm>
          <a:prstGeom prst="rect">
            <a:avLst/>
          </a:prstGeom>
        </p:spPr>
      </p:pic>
      <p:sp>
        <p:nvSpPr>
          <p:cNvPr id="12" name="文本框 11"/>
          <p:cNvSpPr txBox="1"/>
          <p:nvPr/>
        </p:nvSpPr>
        <p:spPr>
          <a:xfrm>
            <a:off x="5436524" y="1859339"/>
            <a:ext cx="5917276" cy="3139321"/>
          </a:xfrm>
          <a:prstGeom prst="rect">
            <a:avLst/>
          </a:prstGeom>
          <a:noFill/>
        </p:spPr>
        <p:txBody>
          <a:bodyPr wrap="square" rtlCol="0">
            <a:spAutoFit/>
          </a:bodyPr>
          <a:lstStyle/>
          <a:p>
            <a:pPr>
              <a:lnSpc>
                <a:spcPct val="150000"/>
              </a:lnSpc>
            </a:pPr>
            <a:r>
              <a:rPr lang="zh-CN" altLang="en-US" sz="2400" dirty="0">
                <a:latin typeface="+mn-ea"/>
              </a:rPr>
              <a:t>寒战：</a:t>
            </a:r>
            <a:endParaRPr lang="en-US" altLang="zh-CN" sz="2400" dirty="0">
              <a:latin typeface="+mn-ea"/>
            </a:endParaRPr>
          </a:p>
          <a:p>
            <a:pPr>
              <a:lnSpc>
                <a:spcPct val="150000"/>
              </a:lnSpc>
            </a:pPr>
            <a:r>
              <a:rPr lang="en-US" altLang="zh-CN" sz="2400" dirty="0">
                <a:latin typeface="+mn-ea"/>
              </a:rPr>
              <a:t>	</a:t>
            </a:r>
            <a:r>
              <a:rPr lang="zh-CN" altLang="en-US" sz="2400" dirty="0">
                <a:latin typeface="+mn-ea"/>
              </a:rPr>
              <a:t>指骨骼肌不随意的周期性收缩，其冲动来自下丘脑，经脊髓侧索的网状脊髓束和红核脊髓束，通过运动神经传递到运动终板而引起。</a:t>
            </a:r>
            <a:endParaRPr lang="en-US" altLang="zh-CN" sz="2400" dirty="0">
              <a:latin typeface="+mn-ea"/>
            </a:endParaRPr>
          </a:p>
          <a:p>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en-US" altLang="zh-CN" dirty="0"/>
              <a:t>1. . 4  </a:t>
            </a:r>
            <a:r>
              <a:rPr lang="zh-CN" altLang="en-US" dirty="0"/>
              <a:t>项目介绍 </a:t>
            </a:r>
            <a:r>
              <a:rPr lang="en-US" altLang="zh-CN" dirty="0"/>
              <a:t>--- </a:t>
            </a:r>
            <a:r>
              <a:rPr lang="zh-CN" altLang="en-US" dirty="0"/>
              <a:t>项目简介</a:t>
            </a:r>
            <a:endParaRPr lang="zh-CN" altLang="en-US" dirty="0"/>
          </a:p>
        </p:txBody>
      </p:sp>
      <p:sp>
        <p:nvSpPr>
          <p:cNvPr id="3" name="内容占位符 2"/>
          <p:cNvSpPr>
            <a:spLocks noGrp="1"/>
          </p:cNvSpPr>
          <p:nvPr>
            <p:ph idx="1"/>
          </p:nvPr>
        </p:nvSpPr>
        <p:spPr/>
        <p:txBody>
          <a:bodyPr/>
          <a:lstStyle/>
          <a:p>
            <a:pPr marL="0" indent="0">
              <a:buNone/>
            </a:pPr>
            <a:r>
              <a:rPr lang="en-US" altLang="zh-CN" dirty="0"/>
              <a:t>	</a:t>
            </a:r>
            <a:endParaRPr lang="en-US" altLang="zh-CN" dirty="0"/>
          </a:p>
          <a:p>
            <a:pPr marL="0" indent="0">
              <a:buNone/>
            </a:pPr>
            <a:endParaRPr lang="en-US" altLang="zh-CN" dirty="0"/>
          </a:p>
          <a:p>
            <a:pPr marL="0" indent="0">
              <a:lnSpc>
                <a:spcPct val="120000"/>
              </a:lnSpc>
              <a:buNone/>
            </a:pPr>
            <a:r>
              <a:rPr lang="en-US" altLang="zh-CN" dirty="0"/>
              <a:t>	</a:t>
            </a:r>
            <a:r>
              <a:rPr lang="zh-CN" altLang="en-US" sz="3200" dirty="0"/>
              <a:t>本项目将在原有聊天室的基础上，着重实现针对特定人群（如医学生）的Dr.Chat专业聊天机器人，并提供机器人评价机制以助于提其性能。</a:t>
            </a:r>
            <a:endParaRPr lang="zh-CN" altLang="en-US" sz="32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5" name="TextBox 23"/>
          <p:cNvSpPr txBox="1">
            <a:spLocks noChangeArrowheads="1"/>
          </p:cNvSpPr>
          <p:nvPr/>
        </p:nvSpPr>
        <p:spPr bwMode="auto">
          <a:xfrm>
            <a:off x="3778039" y="3337068"/>
            <a:ext cx="5614382" cy="69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50000"/>
              </a:lnSpc>
              <a:spcBef>
                <a:spcPct val="0"/>
              </a:spcBef>
              <a:spcAft>
                <a:spcPct val="0"/>
              </a:spcAft>
              <a:buClrTx/>
              <a:buSzTx/>
              <a:buFontTx/>
              <a:buNone/>
              <a:defRPr/>
            </a:pPr>
            <a:r>
              <a:rPr kumimoji="0" lang="en-US" altLang="zh-CN"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主要成果     </a:t>
            </a:r>
            <a:r>
              <a:rPr kumimoji="0" lang="en-US" altLang="zh-CN"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创新点</a:t>
            </a:r>
            <a:r>
              <a:rPr kumimoji="0" lang="zh-CN" altLang="en-US"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  </a:t>
            </a:r>
            <a:r>
              <a:rPr kumimoji="0" lang="en-US" altLang="zh-CN"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项目演示</a:t>
            </a:r>
            <a:r>
              <a:rPr kumimoji="0" lang="zh-CN" altLang="en-US"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     </a:t>
            </a:r>
            <a:endParaRPr kumimoji="0" lang="zh-CN" altLang="en-US"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0246" name="TextBox 25"/>
          <p:cNvSpPr txBox="1">
            <a:spLocks noChangeArrowheads="1"/>
          </p:cNvSpPr>
          <p:nvPr/>
        </p:nvSpPr>
        <p:spPr bwMode="auto">
          <a:xfrm>
            <a:off x="3778363" y="2629957"/>
            <a:ext cx="550806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4000" b="1" i="0" u="none" strike="noStrike" kern="1200" cap="none" spc="0" normalizeH="0" baseline="0" noProof="0" dirty="0">
                <a:ln>
                  <a:noFill/>
                </a:ln>
                <a:solidFill>
                  <a:srgbClr val="FDCB34"/>
                </a:solidFill>
                <a:effectLst/>
                <a:uLnTx/>
                <a:uFillTx/>
                <a:latin typeface="微软雅黑" panose="020B0503020204020204" pitchFamily="34" charset="-122"/>
                <a:ea typeface="微软雅黑" panose="020B0503020204020204" pitchFamily="34" charset="-122"/>
                <a:cs typeface="+mn-cs"/>
              </a:rPr>
              <a:t>项目成果</a:t>
            </a:r>
            <a:endParaRPr kumimoji="0" lang="zh-CN" altLang="en-US" sz="4000" b="1" i="0" u="none" strike="noStrike" kern="1200" cap="none" spc="0" normalizeH="0" baseline="0" noProof="0" dirty="0">
              <a:ln>
                <a:noFill/>
              </a:ln>
              <a:solidFill>
                <a:srgbClr val="FDCB34"/>
              </a:solidFill>
              <a:effectLst/>
              <a:uLnTx/>
              <a:uFillTx/>
              <a:latin typeface="微软雅黑" panose="020B0503020204020204" pitchFamily="34" charset="-122"/>
              <a:ea typeface="微软雅黑" panose="020B0503020204020204" pitchFamily="34" charset="-122"/>
              <a:cs typeface="+mn-cs"/>
            </a:endParaRPr>
          </a:p>
        </p:txBody>
      </p:sp>
      <p:sp>
        <p:nvSpPr>
          <p:cNvPr id="10247" name="TextBox 26"/>
          <p:cNvSpPr txBox="1">
            <a:spLocks noChangeArrowheads="1"/>
          </p:cNvSpPr>
          <p:nvPr/>
        </p:nvSpPr>
        <p:spPr bwMode="auto">
          <a:xfrm>
            <a:off x="1198095" y="2245187"/>
            <a:ext cx="1875790" cy="193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02</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descr="横版组合——透明.png"/>
          <p:cNvPicPr>
            <a:picLocks noChangeAspect="1"/>
          </p:cNvPicPr>
          <p:nvPr/>
        </p:nvPicPr>
        <p:blipFill>
          <a:blip r:embed="rId1"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3420" y="-15240"/>
            <a:ext cx="10515600" cy="1021543"/>
          </a:xfrm>
        </p:spPr>
        <p:txBody>
          <a:bodyPr/>
          <a:lstStyle/>
          <a:p>
            <a:r>
              <a:rPr lang="en-US" altLang="zh-CN" dirty="0"/>
              <a:t>2 .1  </a:t>
            </a:r>
            <a:r>
              <a:rPr lang="zh-CN" altLang="en-US" dirty="0"/>
              <a:t>项目成果 </a:t>
            </a:r>
            <a:r>
              <a:rPr lang="en-US" altLang="zh-CN" dirty="0"/>
              <a:t>--- </a:t>
            </a:r>
            <a:r>
              <a:rPr lang="zh-CN" altLang="en-US" dirty="0"/>
              <a:t>主要</a:t>
            </a:r>
            <a:r>
              <a:rPr lang="zh-CN" altLang="en-US" dirty="0"/>
              <a:t>成果</a:t>
            </a:r>
            <a:endParaRPr lang="zh-CN" altLang="en-US" dirty="0"/>
          </a:p>
        </p:txBody>
      </p:sp>
      <p:sp>
        <p:nvSpPr>
          <p:cNvPr id="3" name="内容占位符 2"/>
          <p:cNvSpPr>
            <a:spLocks noGrp="1"/>
          </p:cNvSpPr>
          <p:nvPr>
            <p:ph idx="1"/>
          </p:nvPr>
        </p:nvSpPr>
        <p:spPr/>
        <p:txBody>
          <a:bodyPr/>
          <a:lstStyle/>
          <a:p>
            <a:r>
              <a:rPr lang="zh-CN" altLang="en-US" dirty="0"/>
              <a:t>1.完成系统——Dr.Chat聊天机器人系统</a:t>
            </a:r>
            <a:endParaRPr lang="zh-CN" altLang="en-US" dirty="0"/>
          </a:p>
          <a:p>
            <a:r>
              <a:rPr lang="zh-CN" altLang="en-US" dirty="0"/>
              <a:t>2.在GitHub上进行系统开源</a:t>
            </a:r>
            <a:endParaRPr lang="zh-CN" altLang="en-US" dirty="0"/>
          </a:p>
          <a:p>
            <a:r>
              <a:rPr lang="zh-CN" altLang="en-US" dirty="0"/>
              <a:t>完成服务器的搭建，用户可以通过域名</a:t>
            </a:r>
            <a:r>
              <a:rPr lang="zh-CN" altLang="en-US" dirty="0"/>
              <a:t>使用该系统</a:t>
            </a:r>
            <a:endParaRPr lang="zh-CN" alt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A000120140530A99PPBG">
  <a:themeElements>
    <a:clrScheme name="自定义 1">
      <a:dk1>
        <a:srgbClr val="000000"/>
      </a:dk1>
      <a:lt1>
        <a:srgbClr val="FFFFFF"/>
      </a:lt1>
      <a:dk2>
        <a:srgbClr val="768395"/>
      </a:dk2>
      <a:lt2>
        <a:srgbClr val="F0F0F0"/>
      </a:lt2>
      <a:accent1>
        <a:srgbClr val="0C4994"/>
      </a:accent1>
      <a:accent2>
        <a:srgbClr val="0AA3D4"/>
      </a:accent2>
      <a:accent3>
        <a:srgbClr val="DB1F1F"/>
      </a:accent3>
      <a:accent4>
        <a:srgbClr val="247B95"/>
      </a:accent4>
      <a:accent5>
        <a:srgbClr val="AE1324"/>
      </a:accent5>
      <a:accent6>
        <a:srgbClr val="045A88"/>
      </a:accent6>
      <a:hlink>
        <a:srgbClr val="004986"/>
      </a:hlink>
      <a:folHlink>
        <a:srgbClr val="BFBFBF"/>
      </a:folHlink>
    </a:clrScheme>
    <a:fontScheme name="雅黑">
      <a:majorFont>
        <a:latin typeface="Impact"/>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1745</Words>
  <Application>WPS 演示</Application>
  <PresentationFormat>宽屏</PresentationFormat>
  <Paragraphs>225</Paragraphs>
  <Slides>26</Slides>
  <Notes>5</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26</vt:i4>
      </vt:variant>
    </vt:vector>
  </HeadingPairs>
  <TitlesOfParts>
    <vt:vector size="45" baseType="lpstr">
      <vt:lpstr>Arial</vt:lpstr>
      <vt:lpstr>方正书宋_GBK</vt:lpstr>
      <vt:lpstr>Wingdings</vt:lpstr>
      <vt:lpstr>华文中宋</vt:lpstr>
      <vt:lpstr>Arial</vt:lpstr>
      <vt:lpstr>微软雅黑</vt:lpstr>
      <vt:lpstr>Times New Roman</vt:lpstr>
      <vt:lpstr>宋体</vt:lpstr>
      <vt:lpstr>宋体</vt:lpstr>
      <vt:lpstr>微软雅黑</vt:lpstr>
      <vt:lpstr>黑体-简</vt:lpstr>
      <vt:lpstr>Arial Unicode MS</vt:lpstr>
      <vt:lpstr>Impact</vt:lpstr>
      <vt:lpstr>苹方-简</vt:lpstr>
      <vt:lpstr>等线</vt:lpstr>
      <vt:lpstr>宋体-简</vt:lpstr>
      <vt:lpstr>微软雅黑</vt:lpstr>
      <vt:lpstr>Wingdings</vt:lpstr>
      <vt:lpstr>A000120140530A99PPBG</vt:lpstr>
      <vt:lpstr>Dr.chat 聊天机器人 结题报告</vt:lpstr>
      <vt:lpstr>PowerPoint 演示文稿</vt:lpstr>
      <vt:lpstr>PowerPoint 演示文稿</vt:lpstr>
      <vt:lpstr>1 . 1  项目介绍 --- 类似系统</vt:lpstr>
      <vt:lpstr>1 . 2  项目介绍 --- 背景意义</vt:lpstr>
      <vt:lpstr>1 . 2  项目介绍 --- 背景意义</vt:lpstr>
      <vt:lpstr>PowerPoint 演示文稿</vt:lpstr>
      <vt:lpstr>PowerPoint 演示文稿</vt:lpstr>
      <vt:lpstr>PowerPoint 演示文稿</vt:lpstr>
      <vt:lpstr>PowerPoint 演示文稿</vt:lpstr>
      <vt:lpstr>PowerPoint 演示文稿</vt:lpstr>
      <vt:lpstr>PowerPoint 演示文稿</vt:lpstr>
      <vt:lpstr>3 . 1  预期目标 --- 用户信息查看修改</vt:lpstr>
      <vt:lpstr>3 . 2  预期目标 --- 好友申请</vt:lpstr>
      <vt:lpstr>3 . 3  预期目标 --- 聊天机器人</vt:lpstr>
      <vt:lpstr>3 . 4  预期目标---消息状态提示</vt:lpstr>
      <vt:lpstr>3 . 5  预期目标---新消息提示音</vt:lpstr>
      <vt:lpstr>3 . 6  预期目标---屏蔽与置顶</vt:lpstr>
      <vt:lpstr>3 . 6  功能实现1/6---屏蔽与置顶</vt:lpstr>
      <vt:lpstr>PowerPoint 演示文稿</vt:lpstr>
      <vt:lpstr>PowerPoint 演示文稿</vt:lpstr>
      <vt:lpstr>系统设计</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WJT</dc:creator>
  <cp:lastModifiedBy>tangyubao</cp:lastModifiedBy>
  <cp:revision>21</cp:revision>
  <dcterms:created xsi:type="dcterms:W3CDTF">2018-12-23T14:33:53Z</dcterms:created>
  <dcterms:modified xsi:type="dcterms:W3CDTF">2018-12-23T14:33:53Z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2052-1.2.5.490</vt:lpwstr>
  </property>
</Properties>
</file>